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2"/>
  </p:notesMasterIdLst>
  <p:sldIdLst>
    <p:sldId id="257" r:id="rId6"/>
    <p:sldId id="258" r:id="rId7"/>
    <p:sldId id="265" r:id="rId8"/>
    <p:sldId id="266" r:id="rId9"/>
    <p:sldId id="259" r:id="rId10"/>
    <p:sldId id="260" r:id="rId11"/>
    <p:sldId id="270" r:id="rId12"/>
    <p:sldId id="271" r:id="rId13"/>
    <p:sldId id="272" r:id="rId14"/>
    <p:sldId id="309" r:id="rId15"/>
    <p:sldId id="276" r:id="rId16"/>
    <p:sldId id="277" r:id="rId17"/>
    <p:sldId id="273" r:id="rId18"/>
    <p:sldId id="278" r:id="rId19"/>
    <p:sldId id="279" r:id="rId20"/>
    <p:sldId id="274" r:id="rId21"/>
    <p:sldId id="281" r:id="rId22"/>
    <p:sldId id="282" r:id="rId23"/>
    <p:sldId id="275" r:id="rId24"/>
    <p:sldId id="283" r:id="rId25"/>
    <p:sldId id="285" r:id="rId26"/>
    <p:sldId id="286" r:id="rId27"/>
    <p:sldId id="291" r:id="rId28"/>
    <p:sldId id="290" r:id="rId29"/>
    <p:sldId id="288" r:id="rId30"/>
    <p:sldId id="289" r:id="rId31"/>
    <p:sldId id="292" r:id="rId32"/>
    <p:sldId id="293" r:id="rId33"/>
    <p:sldId id="295" r:id="rId34"/>
    <p:sldId id="297" r:id="rId35"/>
    <p:sldId id="314" r:id="rId36"/>
    <p:sldId id="298" r:id="rId37"/>
    <p:sldId id="299" r:id="rId38"/>
    <p:sldId id="311" r:id="rId39"/>
    <p:sldId id="300" r:id="rId40"/>
    <p:sldId id="302" r:id="rId41"/>
    <p:sldId id="312" r:id="rId42"/>
    <p:sldId id="301" r:id="rId43"/>
    <p:sldId id="313" r:id="rId44"/>
    <p:sldId id="315" r:id="rId45"/>
    <p:sldId id="316" r:id="rId46"/>
    <p:sldId id="303" r:id="rId47"/>
    <p:sldId id="306" r:id="rId48"/>
    <p:sldId id="304" r:id="rId49"/>
    <p:sldId id="307" r:id="rId50"/>
    <p:sldId id="308" r:id="rId51"/>
  </p:sldIdLst>
  <p:sldSz cx="9144000" cy="6858000" type="screen4x3"/>
  <p:notesSz cx="6858000" cy="9144000"/>
  <p:defaultTextStyle>
    <a:defPPr>
      <a:defRPr lang="en-CA"/>
    </a:defPPr>
    <a:lvl1pPr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1pPr>
    <a:lvl2pPr marL="4572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2pPr>
    <a:lvl3pPr marL="9144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3pPr>
    <a:lvl4pPr marL="13716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4pPr>
    <a:lvl5pPr marL="18288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mic Sans MS" pitchFamily="66" charset="0"/>
                <a:ea typeface="+mn-ea"/>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70D77124-9045-445B-BC38-13A148DBC020}" type="datetimeFigureOut">
              <a:rPr lang="en-US" altLang="en-US"/>
              <a:pPr/>
              <a:t>12/22/2014</a:t>
            </a:fld>
            <a:endParaRPr lang="en-CA"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mic Sans MS" pitchFamily="66" charset="0"/>
                <a:ea typeface="+mn-ea"/>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A0028094-320A-4ADE-BDB3-EA6F954E0391}" type="slidenum">
              <a:rPr lang="en-CA" altLang="en-US"/>
              <a:pPr/>
              <a:t>‹#›</a:t>
            </a:fld>
            <a:endParaRPr lang="en-CA" altLang="en-US"/>
          </a:p>
        </p:txBody>
      </p:sp>
    </p:spTree>
    <p:extLst>
      <p:ext uri="{BB962C8B-B14F-4D97-AF65-F5344CB8AC3E}">
        <p14:creationId xmlns:p14="http://schemas.microsoft.com/office/powerpoint/2010/main" val="1008071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fld id="{0F2D9255-8A0C-459D-BAAA-D0C1987B3B03}" type="slidenum">
              <a:rPr lang="en-CA" altLang="en-US" sz="1200"/>
              <a:pPr eaLnBrk="1" hangingPunct="1"/>
              <a:t>1</a:t>
            </a:fld>
            <a:endParaRPr lang="en-CA" altLang="en-US" sz="1200"/>
          </a:p>
        </p:txBody>
      </p:sp>
    </p:spTree>
    <p:extLst>
      <p:ext uri="{BB962C8B-B14F-4D97-AF65-F5344CB8AC3E}">
        <p14:creationId xmlns:p14="http://schemas.microsoft.com/office/powerpoint/2010/main" val="280075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1A72D047-6D56-4989-A12A-6F635E368D69}" type="slidenum">
              <a:rPr lang="en-CA" altLang="en-US"/>
              <a:pPr/>
              <a:t>‹#›</a:t>
            </a:fld>
            <a:endParaRPr lang="en-CA" altLang="en-US"/>
          </a:p>
        </p:txBody>
      </p:sp>
    </p:spTree>
    <p:extLst>
      <p:ext uri="{BB962C8B-B14F-4D97-AF65-F5344CB8AC3E}">
        <p14:creationId xmlns:p14="http://schemas.microsoft.com/office/powerpoint/2010/main" val="241384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6C54D8CD-3EB2-4CCB-ADFA-F33218B0DB30}" type="slidenum">
              <a:rPr lang="en-CA" altLang="en-US"/>
              <a:pPr/>
              <a:t>‹#›</a:t>
            </a:fld>
            <a:endParaRPr lang="en-CA" altLang="en-US"/>
          </a:p>
        </p:txBody>
      </p:sp>
    </p:spTree>
    <p:extLst>
      <p:ext uri="{BB962C8B-B14F-4D97-AF65-F5344CB8AC3E}">
        <p14:creationId xmlns:p14="http://schemas.microsoft.com/office/powerpoint/2010/main" val="14554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DBDAC1C3-3F38-43B1-81CB-1C92E08C294F}" type="slidenum">
              <a:rPr lang="en-CA" altLang="en-US"/>
              <a:pPr/>
              <a:t>‹#›</a:t>
            </a:fld>
            <a:endParaRPr lang="en-CA" altLang="en-US"/>
          </a:p>
        </p:txBody>
      </p:sp>
    </p:spTree>
    <p:extLst>
      <p:ext uri="{BB962C8B-B14F-4D97-AF65-F5344CB8AC3E}">
        <p14:creationId xmlns:p14="http://schemas.microsoft.com/office/powerpoint/2010/main" val="115408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A9416944-ED34-4F88-8E2C-A95A1F000418}" type="slidenum">
              <a:rPr lang="en-CA" altLang="en-US"/>
              <a:pPr/>
              <a:t>‹#›</a:t>
            </a:fld>
            <a:endParaRPr lang="en-CA" altLang="en-US"/>
          </a:p>
        </p:txBody>
      </p:sp>
    </p:spTree>
    <p:extLst>
      <p:ext uri="{BB962C8B-B14F-4D97-AF65-F5344CB8AC3E}">
        <p14:creationId xmlns:p14="http://schemas.microsoft.com/office/powerpoint/2010/main" val="65908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3EEA0AE2-B4E7-434E-9A23-AC2A878B9948}" type="slidenum">
              <a:rPr lang="en-CA" altLang="en-US"/>
              <a:pPr/>
              <a:t>‹#›</a:t>
            </a:fld>
            <a:endParaRPr lang="en-CA" altLang="en-US"/>
          </a:p>
        </p:txBody>
      </p:sp>
    </p:spTree>
    <p:extLst>
      <p:ext uri="{BB962C8B-B14F-4D97-AF65-F5344CB8AC3E}">
        <p14:creationId xmlns:p14="http://schemas.microsoft.com/office/powerpoint/2010/main" val="77829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8B195ECF-62D4-4DA6-B2A4-8C3A02F51AA6}" type="slidenum">
              <a:rPr lang="en-CA" altLang="en-US"/>
              <a:pPr/>
              <a:t>‹#›</a:t>
            </a:fld>
            <a:endParaRPr lang="en-CA" altLang="en-US"/>
          </a:p>
        </p:txBody>
      </p:sp>
    </p:spTree>
    <p:extLst>
      <p:ext uri="{BB962C8B-B14F-4D97-AF65-F5344CB8AC3E}">
        <p14:creationId xmlns:p14="http://schemas.microsoft.com/office/powerpoint/2010/main" val="48388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fld id="{4F5AFE94-AF80-45BA-A921-74BF24091730}" type="slidenum">
              <a:rPr lang="en-CA" altLang="en-US"/>
              <a:pPr/>
              <a:t>‹#›</a:t>
            </a:fld>
            <a:endParaRPr lang="en-CA" altLang="en-US"/>
          </a:p>
        </p:txBody>
      </p:sp>
    </p:spTree>
    <p:extLst>
      <p:ext uri="{BB962C8B-B14F-4D97-AF65-F5344CB8AC3E}">
        <p14:creationId xmlns:p14="http://schemas.microsoft.com/office/powerpoint/2010/main" val="35110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fld id="{F103778B-746E-4694-AE9F-D06CD770D6A2}" type="slidenum">
              <a:rPr lang="en-CA" altLang="en-US"/>
              <a:pPr/>
              <a:t>‹#›</a:t>
            </a:fld>
            <a:endParaRPr lang="en-CA" altLang="en-US"/>
          </a:p>
        </p:txBody>
      </p:sp>
    </p:spTree>
    <p:extLst>
      <p:ext uri="{BB962C8B-B14F-4D97-AF65-F5344CB8AC3E}">
        <p14:creationId xmlns:p14="http://schemas.microsoft.com/office/powerpoint/2010/main" val="149366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fld id="{8B01ED97-BCB9-4B6B-8B0B-5903B54FADDF}" type="slidenum">
              <a:rPr lang="en-CA" altLang="en-US"/>
              <a:pPr/>
              <a:t>‹#›</a:t>
            </a:fld>
            <a:endParaRPr lang="en-CA" altLang="en-US"/>
          </a:p>
        </p:txBody>
      </p:sp>
    </p:spTree>
    <p:extLst>
      <p:ext uri="{BB962C8B-B14F-4D97-AF65-F5344CB8AC3E}">
        <p14:creationId xmlns:p14="http://schemas.microsoft.com/office/powerpoint/2010/main" val="198750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2925EC11-44BC-4C5D-A82C-9870704E867A}" type="slidenum">
              <a:rPr lang="en-CA" altLang="en-US"/>
              <a:pPr/>
              <a:t>‹#›</a:t>
            </a:fld>
            <a:endParaRPr lang="en-CA" altLang="en-US"/>
          </a:p>
        </p:txBody>
      </p:sp>
    </p:spTree>
    <p:extLst>
      <p:ext uri="{BB962C8B-B14F-4D97-AF65-F5344CB8AC3E}">
        <p14:creationId xmlns:p14="http://schemas.microsoft.com/office/powerpoint/2010/main" val="316529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0B01A6B7-45D3-49B7-A0AA-5FF75F5D69E5}" type="slidenum">
              <a:rPr lang="en-CA" altLang="en-US"/>
              <a:pPr/>
              <a:t>‹#›</a:t>
            </a:fld>
            <a:endParaRPr lang="en-CA" altLang="en-US"/>
          </a:p>
        </p:txBody>
      </p:sp>
    </p:spTree>
    <p:extLst>
      <p:ext uri="{BB962C8B-B14F-4D97-AF65-F5344CB8AC3E}">
        <p14:creationId xmlns:p14="http://schemas.microsoft.com/office/powerpoint/2010/main" val="395670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mn-ea"/>
                <a:cs typeface="Arial" charset="0"/>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mn-lt"/>
                <a:ea typeface="+mn-ea"/>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panose="020B0604020202020204" pitchFamily="34" charset="0"/>
              </a:defRPr>
            </a:lvl1pPr>
          </a:lstStyle>
          <a:p>
            <a:fld id="{8E07E576-2062-4D0A-A558-9CEC84D9E22A}"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6/64/Illu_stomach2.jpg"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video" Target="file:///H:\SBI3U0\Internal%20Systems\Digestive\Stomach%2003.mpeg" TargetMode="External"/><Relationship Id="rId7" Type="http://schemas.openxmlformats.org/officeDocument/2006/relationships/image" Target="../media/image10.jpeg"/><Relationship Id="rId2" Type="http://schemas.openxmlformats.org/officeDocument/2006/relationships/video" Target="file:///H:\SBI3U0\Internal%20Systems\Digestive\Stomach%2002.mpeg" TargetMode="External"/><Relationship Id="rId1" Type="http://schemas.openxmlformats.org/officeDocument/2006/relationships/video" Target="file:///G:\Gr%2011%20SBI3U\Digestion\Files\Stomach%2001.mpeg" TargetMode="External"/><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video" Target="file:///H:\SBI3U0\Internal%20Systems\Digestive\Stomach%2004.mpeg" TargetMode="External"/><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img.tfd.com:dorland:villus_villi-intestinales.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file:///H:\SBI3U0\Internal%20Systems\Digestive\Colonoscopy2.mpe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b20VRR9C37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nM5kMSjBrmw"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full_hawaiian_plate"/>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6"/>
          <p:cNvSpPr txBox="1">
            <a:spLocks noChangeArrowheads="1"/>
          </p:cNvSpPr>
          <p:nvPr/>
        </p:nvSpPr>
        <p:spPr bwMode="auto">
          <a:xfrm>
            <a:off x="1979613" y="2205038"/>
            <a:ext cx="5111750" cy="1616075"/>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4000" b="1"/>
              <a:t>Importance of</a:t>
            </a:r>
          </a:p>
          <a:p>
            <a:pPr algn="ctr" eaLnBrk="1" hangingPunct="1"/>
            <a:r>
              <a:rPr lang="en-US" altLang="en-US" sz="4000" b="1"/>
              <a:t>Digestion</a:t>
            </a:r>
            <a:endParaRPr lang="en-CA" altLang="en-US" sz="40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CA" altLang="en-US" smtClean="0"/>
              <a:t>Peristalsis Animation</a:t>
            </a:r>
          </a:p>
        </p:txBody>
      </p:sp>
      <p:sp>
        <p:nvSpPr>
          <p:cNvPr id="24578" name="Content Placeholder 2"/>
          <p:cNvSpPr>
            <a:spLocks noGrp="1"/>
          </p:cNvSpPr>
          <p:nvPr>
            <p:ph idx="1"/>
          </p:nvPr>
        </p:nvSpPr>
        <p:spPr/>
        <p:txBody>
          <a:bodyPr/>
          <a:lstStyle/>
          <a:p>
            <a:r>
              <a:rPr lang="en-CA" altLang="en-US" smtClean="0"/>
              <a:t>http://www.youtube.com/watch?v=rJS-Kh5wCQU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stom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243887"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539750" y="268288"/>
            <a:ext cx="6262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3600"/>
              <a:t>The Stomach and Digestion</a:t>
            </a:r>
          </a:p>
        </p:txBody>
      </p:sp>
      <p:sp>
        <p:nvSpPr>
          <p:cNvPr id="26626" name="Rectangle 3"/>
          <p:cNvSpPr>
            <a:spLocks noChangeArrowheads="1"/>
          </p:cNvSpPr>
          <p:nvPr/>
        </p:nvSpPr>
        <p:spPr bwMode="auto">
          <a:xfrm>
            <a:off x="468313" y="1379538"/>
            <a:ext cx="8294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a:t>After moving down the esophagus the bolus, food ball, goes through the esophageal sphincter and enters the stomach.</a:t>
            </a:r>
          </a:p>
        </p:txBody>
      </p:sp>
      <p:pic>
        <p:nvPicPr>
          <p:cNvPr id="26627" name="Picture 4" descr="stomach_tcm75-264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060575"/>
            <a:ext cx="58324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CA" altLang="en-US" smtClean="0"/>
              <a:t>Stomach</a:t>
            </a:r>
          </a:p>
        </p:txBody>
      </p:sp>
      <p:sp>
        <p:nvSpPr>
          <p:cNvPr id="27650" name="Content Placeholder 2"/>
          <p:cNvSpPr>
            <a:spLocks noGrp="1"/>
          </p:cNvSpPr>
          <p:nvPr>
            <p:ph idx="1"/>
          </p:nvPr>
        </p:nvSpPr>
        <p:spPr/>
        <p:txBody>
          <a:bodyPr/>
          <a:lstStyle/>
          <a:p>
            <a:pPr eaLnBrk="1" hangingPunct="1"/>
            <a:r>
              <a:rPr lang="en-US" altLang="en-US" smtClean="0"/>
              <a:t>The stomach is the site of mechanical and chemical digestion, food storage and initial protein digestion. </a:t>
            </a:r>
          </a:p>
          <a:p>
            <a:pPr eaLnBrk="1" hangingPunct="1"/>
            <a:r>
              <a:rPr lang="en-CA" altLang="en-US" smtClean="0"/>
              <a:t>A muscular, J-shaped organ</a:t>
            </a:r>
          </a:p>
          <a:p>
            <a:pPr eaLnBrk="1" hangingPunct="1"/>
            <a:r>
              <a:rPr lang="en-CA" altLang="en-US" smtClean="0"/>
              <a:t>The walls are folded like an accordion allowing the stomach to expand</a:t>
            </a:r>
          </a:p>
          <a:p>
            <a:pPr eaLnBrk="1" hangingPunct="1"/>
            <a:r>
              <a:rPr lang="en-CA" altLang="en-US" smtClean="0"/>
              <a:t>Muscle fibres (</a:t>
            </a:r>
            <a:r>
              <a:rPr lang="en-US" altLang="en-US" smtClean="0"/>
              <a:t>rugae) </a:t>
            </a:r>
            <a:r>
              <a:rPr lang="en-CA" altLang="en-US" smtClean="0"/>
              <a:t>contract and relax to mechanically churn food pieces to form a thick liquid called chyme</a:t>
            </a:r>
          </a:p>
          <a:p>
            <a:pPr eaLnBrk="1" hangingPunct="1"/>
            <a:endParaRPr lang="en-CA"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stomach_rug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836613"/>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3"/>
          <p:cNvSpPr txBox="1">
            <a:spLocks noChangeArrowheads="1"/>
          </p:cNvSpPr>
          <p:nvPr/>
        </p:nvSpPr>
        <p:spPr bwMode="auto">
          <a:xfrm>
            <a:off x="4356100" y="1700213"/>
            <a:ext cx="3960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sz="1800"/>
          </a:p>
        </p:txBody>
      </p:sp>
      <p:sp>
        <p:nvSpPr>
          <p:cNvPr id="28675" name="Rectangle 5"/>
          <p:cNvSpPr>
            <a:spLocks noChangeArrowheads="1"/>
          </p:cNvSpPr>
          <p:nvPr/>
        </p:nvSpPr>
        <p:spPr bwMode="auto">
          <a:xfrm>
            <a:off x="1547813" y="188913"/>
            <a:ext cx="5808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a:t>The rugae are the folds inside the stomach. </a:t>
            </a:r>
            <a:endParaRPr lang="en-CA" altLang="en-US" sz="2000"/>
          </a:p>
        </p:txBody>
      </p:sp>
      <p:pic>
        <p:nvPicPr>
          <p:cNvPr id="28676" name="Picture 6" descr="Image:Illu stomach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924175"/>
            <a:ext cx="712946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Stomach%2001.mpeg">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250825" y="460375"/>
            <a:ext cx="4249738"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Stomach%2002.mpeg">
            <a:hlinkClick r:id="" action="ppaction://media"/>
          </p:cNvPr>
          <p:cNvPicPr>
            <a:picLocks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643438" y="460375"/>
            <a:ext cx="4249737"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Stomach%2003.mpeg">
            <a:hlinkClick r:id="" action="ppaction://media"/>
          </p:cNvPr>
          <p:cNvPicPr>
            <a:picLocks noRot="1" noChangeAspect="1" noChangeArrowheads="1"/>
          </p:cNvPicPr>
          <p:nvPr>
            <a:videoFile r:link="rId3"/>
          </p:nvPr>
        </p:nvPicPr>
        <p:blipFill>
          <a:blip r:embed="rId8">
            <a:extLst>
              <a:ext uri="{28A0092B-C50C-407E-A947-70E740481C1C}">
                <a14:useLocalDpi xmlns:a14="http://schemas.microsoft.com/office/drawing/2010/main" val="0"/>
              </a:ext>
            </a:extLst>
          </a:blip>
          <a:srcRect/>
          <a:stretch>
            <a:fillRect/>
          </a:stretch>
        </p:blipFill>
        <p:spPr bwMode="auto">
          <a:xfrm>
            <a:off x="250825" y="3573463"/>
            <a:ext cx="4249738"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Stomach%2004.mpeg">
            <a:hlinkClick r:id="" action="ppaction://media"/>
          </p:cNvPr>
          <p:cNvPicPr>
            <a:picLocks noRot="1" noChangeAspect="1" noChangeArrowheads="1"/>
          </p:cNvPicPr>
          <p:nvPr>
            <a:videoFile r:link="rId4"/>
          </p:nvPr>
        </p:nvPicPr>
        <p:blipFill>
          <a:blip r:embed="rId9">
            <a:extLst>
              <a:ext uri="{28A0092B-C50C-407E-A947-70E740481C1C}">
                <a14:useLocalDpi xmlns:a14="http://schemas.microsoft.com/office/drawing/2010/main" val="0"/>
              </a:ext>
            </a:extLst>
          </a:blip>
          <a:srcRect/>
          <a:stretch>
            <a:fillRect/>
          </a:stretch>
        </p:blipFill>
        <p:spPr bwMode="auto">
          <a:xfrm>
            <a:off x="4643438" y="3573463"/>
            <a:ext cx="424973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556"/>
                                        </p:tgtEl>
                                      </p:cBhvr>
                                    </p:cmd>
                                  </p:childTnLst>
                                </p:cTn>
                              </p:par>
                            </p:childTnLst>
                          </p:cTn>
                        </p:par>
                      </p:childTnLst>
                    </p:cTn>
                  </p:par>
                </p:childTnLst>
              </p:cTn>
              <p:nextCondLst>
                <p:cond evt="onClick" delay="0">
                  <p:tgtEl>
                    <p:spTgt spid="23556"/>
                  </p:tgtEl>
                </p:cond>
              </p:nextCondLst>
            </p:seq>
            <p:video>
              <p:cMediaNode>
                <p:cTn id="7" fill="hold" display="0">
                  <p:stCondLst>
                    <p:cond delay="indefinite"/>
                  </p:stCondLst>
                  <p:endCondLst>
                    <p:cond evt="onNext" delay="0">
                      <p:tgtEl>
                        <p:sldTgt/>
                      </p:tgtEl>
                    </p:cond>
                    <p:cond evt="onPrev" delay="0">
                      <p:tgtEl>
                        <p:sldTgt/>
                      </p:tgtEl>
                    </p:cond>
                  </p:endCondLst>
                </p:cTn>
                <p:tgtEl>
                  <p:spTgt spid="23556"/>
                </p:tgtEl>
              </p:cMediaNode>
            </p:video>
            <p:seq concurrent="1" nextAc="seek">
              <p:cTn id="8" restart="whenNotActive" fill="hold" evtFilter="cancelBubble" nodeType="interactiveSeq">
                <p:stCondLst>
                  <p:cond evt="onClick" delay="0">
                    <p:tgtEl>
                      <p:spTgt spid="2355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3557"/>
                                        </p:tgtEl>
                                      </p:cBhvr>
                                    </p:cmd>
                                  </p:childTnLst>
                                </p:cTn>
                              </p:par>
                            </p:childTnLst>
                          </p:cTn>
                        </p:par>
                      </p:childTnLst>
                    </p:cTn>
                  </p:par>
                </p:childTnLst>
              </p:cTn>
              <p:nextCondLst>
                <p:cond evt="onClick" delay="0">
                  <p:tgtEl>
                    <p:spTgt spid="23557"/>
                  </p:tgtEl>
                </p:cond>
              </p:nextCondLst>
            </p:seq>
            <p:video>
              <p:cMediaNode>
                <p:cTn id="13" fill="hold" display="0">
                  <p:stCondLst>
                    <p:cond delay="indefinite"/>
                  </p:stCondLst>
                  <p:endCondLst>
                    <p:cond evt="onNext" delay="0">
                      <p:tgtEl>
                        <p:sldTgt/>
                      </p:tgtEl>
                    </p:cond>
                    <p:cond evt="onPrev" delay="0">
                      <p:tgtEl>
                        <p:sldTgt/>
                      </p:tgtEl>
                    </p:cond>
                  </p:endCondLst>
                </p:cTn>
                <p:tgtEl>
                  <p:spTgt spid="23557"/>
                </p:tgtEl>
              </p:cMediaNode>
            </p:video>
            <p:seq concurrent="1" nextAc="seek">
              <p:cTn id="14" restart="whenNotActive" fill="hold" evtFilter="cancelBubble" nodeType="interactiveSeq">
                <p:stCondLst>
                  <p:cond evt="onClick" delay="0">
                    <p:tgtEl>
                      <p:spTgt spid="2355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23558"/>
                                        </p:tgtEl>
                                      </p:cBhvr>
                                    </p:cmd>
                                  </p:childTnLst>
                                </p:cTn>
                              </p:par>
                            </p:childTnLst>
                          </p:cTn>
                        </p:par>
                      </p:childTnLst>
                    </p:cTn>
                  </p:par>
                </p:childTnLst>
              </p:cTn>
              <p:nextCondLst>
                <p:cond evt="onClick" delay="0">
                  <p:tgtEl>
                    <p:spTgt spid="23558"/>
                  </p:tgtEl>
                </p:cond>
              </p:nextCondLst>
            </p:seq>
            <p:video>
              <p:cMediaNode>
                <p:cTn id="19" fill="hold" display="0">
                  <p:stCondLst>
                    <p:cond delay="indefinite"/>
                  </p:stCondLst>
                  <p:endCondLst>
                    <p:cond evt="onNext" delay="0">
                      <p:tgtEl>
                        <p:sldTgt/>
                      </p:tgtEl>
                    </p:cond>
                    <p:cond evt="onPrev" delay="0">
                      <p:tgtEl>
                        <p:sldTgt/>
                      </p:tgtEl>
                    </p:cond>
                  </p:endCondLst>
                </p:cTn>
                <p:tgtEl>
                  <p:spTgt spid="23558"/>
                </p:tgtEl>
              </p:cMediaNode>
            </p:video>
            <p:seq concurrent="1" nextAc="seek">
              <p:cTn id="20" restart="whenNotActive" fill="hold" evtFilter="cancelBubble" nodeType="interactiveSeq">
                <p:stCondLst>
                  <p:cond evt="onClick" delay="0">
                    <p:tgtEl>
                      <p:spTgt spid="2355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23559"/>
                                        </p:tgtEl>
                                      </p:cBhvr>
                                    </p:cmd>
                                  </p:childTnLst>
                                </p:cTn>
                              </p:par>
                            </p:childTnLst>
                          </p:cTn>
                        </p:par>
                      </p:childTnLst>
                    </p:cTn>
                  </p:par>
                </p:childTnLst>
              </p:cTn>
              <p:nextCondLst>
                <p:cond evt="onClick" delay="0">
                  <p:tgtEl>
                    <p:spTgt spid="23559"/>
                  </p:tgtEl>
                </p:cond>
              </p:nextCondLst>
            </p:seq>
            <p:video>
              <p:cMediaNode>
                <p:cTn id="25" fill="hold" display="0">
                  <p:stCondLst>
                    <p:cond delay="indefinite"/>
                  </p:stCondLst>
                  <p:endCondLst>
                    <p:cond evt="onNext" delay="0">
                      <p:tgtEl>
                        <p:sldTgt/>
                      </p:tgtEl>
                    </p:cond>
                    <p:cond evt="onPrev" delay="0">
                      <p:tgtEl>
                        <p:sldTgt/>
                      </p:tgtEl>
                    </p:cond>
                  </p:endCondLst>
                </p:cTn>
                <p:tgtEl>
                  <p:spTgt spid="2355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CA" altLang="en-US" smtClean="0"/>
              <a:t>Stomach</a:t>
            </a:r>
          </a:p>
        </p:txBody>
      </p:sp>
      <p:sp>
        <p:nvSpPr>
          <p:cNvPr id="30722" name="Content Placeholder 2"/>
          <p:cNvSpPr>
            <a:spLocks noGrp="1"/>
          </p:cNvSpPr>
          <p:nvPr>
            <p:ph idx="1"/>
          </p:nvPr>
        </p:nvSpPr>
        <p:spPr/>
        <p:txBody>
          <a:bodyPr/>
          <a:lstStyle/>
          <a:p>
            <a:pPr eaLnBrk="1" hangingPunct="1"/>
            <a:r>
              <a:rPr lang="en-US" altLang="en-US" smtClean="0"/>
              <a:t>Lined with gastric glands that secrete gastric juice:</a:t>
            </a:r>
          </a:p>
          <a:p>
            <a:pPr lvl="1" eaLnBrk="1" hangingPunct="1"/>
            <a:r>
              <a:rPr lang="en-US" altLang="en-US" smtClean="0">
                <a:ea typeface="Arial" panose="020B0604020202020204" pitchFamily="34" charset="0"/>
              </a:rPr>
              <a:t>Hydrochloric acid</a:t>
            </a:r>
          </a:p>
          <a:p>
            <a:pPr lvl="1" eaLnBrk="1" hangingPunct="1"/>
            <a:r>
              <a:rPr lang="en-US" altLang="en-US" smtClean="0">
                <a:ea typeface="Arial" panose="020B0604020202020204" pitchFamily="34" charset="0"/>
              </a:rPr>
              <a:t>Salts</a:t>
            </a:r>
          </a:p>
          <a:p>
            <a:pPr lvl="1" eaLnBrk="1" hangingPunct="1"/>
            <a:r>
              <a:rPr lang="en-US" altLang="en-US" smtClean="0">
                <a:ea typeface="Arial" panose="020B0604020202020204" pitchFamily="34" charset="0"/>
              </a:rPr>
              <a:t>Enzymes</a:t>
            </a:r>
          </a:p>
          <a:p>
            <a:pPr lvl="1" eaLnBrk="1" hangingPunct="1"/>
            <a:r>
              <a:rPr lang="en-US" altLang="en-US" smtClean="0">
                <a:ea typeface="Arial" panose="020B0604020202020204" pitchFamily="34" charset="0"/>
              </a:rPr>
              <a:t>Water</a:t>
            </a:r>
          </a:p>
          <a:p>
            <a:pPr lvl="1" eaLnBrk="1" hangingPunct="1"/>
            <a:r>
              <a:rPr lang="en-US" altLang="en-US" smtClean="0">
                <a:ea typeface="Arial" panose="020B0604020202020204" pitchFamily="34" charset="0"/>
              </a:rPr>
              <a:t>Mucus</a:t>
            </a:r>
          </a:p>
          <a:p>
            <a:pPr eaLnBrk="1" hangingPunct="1"/>
            <a:r>
              <a:rPr lang="en-CA" altLang="en-US" smtClean="0"/>
              <a:t>Mucus protects the stomach lining from extreme acidic environment </a:t>
            </a:r>
            <a:r>
              <a:rPr lang="en-US" altLang="en-US" smtClean="0"/>
              <a:t>(pH of 1-3)</a:t>
            </a:r>
            <a:endParaRPr lang="en-CA" altLang="en-US"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250825" y="5073650"/>
            <a:ext cx="87137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The stomach is protected by an alkaline layer of mucus</a:t>
            </a:r>
          </a:p>
          <a:p>
            <a:pPr eaLnBrk="1" hangingPunct="1"/>
            <a:r>
              <a:rPr lang="en-US" altLang="en-US" sz="1800"/>
              <a:t>The destruction of the cell membrane leads to an ulcer, which is a sore or break in the stomach lining. </a:t>
            </a:r>
            <a:endParaRPr lang="en-CA" altLang="en-US" sz="1800"/>
          </a:p>
        </p:txBody>
      </p:sp>
      <p:sp>
        <p:nvSpPr>
          <p:cNvPr id="31746" name="Rectangle 3"/>
          <p:cNvSpPr>
            <a:spLocks noChangeArrowheads="1"/>
          </p:cNvSpPr>
          <p:nvPr/>
        </p:nvSpPr>
        <p:spPr bwMode="auto">
          <a:xfrm>
            <a:off x="539750" y="268288"/>
            <a:ext cx="6262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3600"/>
              <a:t>The Stomach and Digestion</a:t>
            </a:r>
          </a:p>
        </p:txBody>
      </p:sp>
      <p:pic>
        <p:nvPicPr>
          <p:cNvPr id="31747" name="Picture 4" descr="sc3-2"/>
          <p:cNvPicPr>
            <a:picLocks noChangeAspect="1" noChangeArrowheads="1"/>
          </p:cNvPicPr>
          <p:nvPr/>
        </p:nvPicPr>
        <p:blipFill>
          <a:blip r:embed="rId2">
            <a:extLst>
              <a:ext uri="{28A0092B-C50C-407E-A947-70E740481C1C}">
                <a14:useLocalDpi xmlns:a14="http://schemas.microsoft.com/office/drawing/2010/main" val="0"/>
              </a:ext>
            </a:extLst>
          </a:blip>
          <a:srcRect t="20653" b="15604"/>
          <a:stretch>
            <a:fillRect/>
          </a:stretch>
        </p:blipFill>
        <p:spPr bwMode="auto">
          <a:xfrm>
            <a:off x="755650" y="1125538"/>
            <a:ext cx="70564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400px-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205038"/>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4"/>
          <p:cNvSpPr txBox="1">
            <a:spLocks noChangeArrowheads="1"/>
          </p:cNvSpPr>
          <p:nvPr/>
        </p:nvSpPr>
        <p:spPr bwMode="auto">
          <a:xfrm>
            <a:off x="468313" y="1412875"/>
            <a:ext cx="388778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a:t>Ulcers have been linked to a bacterium named </a:t>
            </a:r>
            <a:r>
              <a:rPr lang="en-US" altLang="en-US" sz="2000" i="1"/>
              <a:t>Helicobactor pylori</a:t>
            </a:r>
            <a:r>
              <a:rPr lang="en-US" altLang="en-US" sz="2000"/>
              <a:t>. </a:t>
            </a:r>
          </a:p>
          <a:p>
            <a:pPr eaLnBrk="1" hangingPunct="1"/>
            <a:endParaRPr lang="en-US" altLang="en-US" sz="2000"/>
          </a:p>
          <a:p>
            <a:pPr eaLnBrk="1" hangingPunct="1"/>
            <a:r>
              <a:rPr lang="en-US" altLang="en-US" sz="2000"/>
              <a:t>Although diet, stress and other factors may still play a part. This was not too long ago that doctors figured out that this bacterium has a role in ulcer creation. It prevents the production of mucus.</a:t>
            </a:r>
          </a:p>
          <a:p>
            <a:pPr eaLnBrk="1" hangingPunct="1"/>
            <a:r>
              <a:rPr lang="en-US" altLang="en-US" sz="2000"/>
              <a:t>It is a extremophile (lives in extreme conditions), as a result often need powerful antibiotics. </a:t>
            </a:r>
            <a:endParaRPr lang="en-CA" altLang="en-US" sz="2000"/>
          </a:p>
        </p:txBody>
      </p:sp>
      <p:sp>
        <p:nvSpPr>
          <p:cNvPr id="32771" name="Rectangle 5"/>
          <p:cNvSpPr>
            <a:spLocks noChangeArrowheads="1"/>
          </p:cNvSpPr>
          <p:nvPr/>
        </p:nvSpPr>
        <p:spPr bwMode="auto">
          <a:xfrm>
            <a:off x="539750" y="268288"/>
            <a:ext cx="6262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3600"/>
              <a:t>The Stomach and Digestion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CA" altLang="en-US" smtClean="0"/>
              <a:t>Stomach</a:t>
            </a:r>
          </a:p>
        </p:txBody>
      </p:sp>
      <p:sp>
        <p:nvSpPr>
          <p:cNvPr id="33794" name="Content Placeholder 2"/>
          <p:cNvSpPr>
            <a:spLocks noGrp="1"/>
          </p:cNvSpPr>
          <p:nvPr>
            <p:ph idx="1"/>
          </p:nvPr>
        </p:nvSpPr>
        <p:spPr/>
        <p:txBody>
          <a:bodyPr/>
          <a:lstStyle/>
          <a:p>
            <a:pPr eaLnBrk="1" hangingPunct="1"/>
            <a:r>
              <a:rPr lang="en-US" altLang="en-US" smtClean="0"/>
              <a:t>Pepsinogens are converted to </a:t>
            </a:r>
            <a:r>
              <a:rPr lang="en-US" altLang="en-US" b="1" smtClean="0"/>
              <a:t>pepsin </a:t>
            </a:r>
            <a:r>
              <a:rPr lang="en-US" altLang="en-US" smtClean="0"/>
              <a:t>which breaks long chains of </a:t>
            </a:r>
            <a:r>
              <a:rPr lang="en-US" altLang="en-US" b="1" smtClean="0"/>
              <a:t>proteins</a:t>
            </a:r>
            <a:r>
              <a:rPr lang="en-US" altLang="en-US" smtClean="0"/>
              <a:t> into shorter chains called polypeptides. </a:t>
            </a:r>
          </a:p>
          <a:p>
            <a:pPr eaLnBrk="1" hangingPunct="1"/>
            <a:endParaRPr lang="en-US" altLang="en-US" smtClean="0"/>
          </a:p>
          <a:p>
            <a:pPr eaLnBrk="1" hangingPunct="1"/>
            <a:r>
              <a:rPr lang="en-US" altLang="en-US" smtClean="0"/>
              <a:t>When food is processed (2-5 hours), the pyloric sphincter opens and the stomach pushes chyme into the first part of the small intestine</a:t>
            </a:r>
            <a:endParaRPr lang="en-CA" altLang="en-US" smtClean="0"/>
          </a:p>
          <a:p>
            <a:pPr eaLnBrk="1" hangingPunct="1">
              <a:buFontTx/>
              <a:buNone/>
            </a:pPr>
            <a:endParaRPr lang="en-CA"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p1_tho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268413"/>
            <a:ext cx="2857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4"/>
          <p:cNvSpPr txBox="1">
            <a:spLocks noChangeArrowheads="1"/>
          </p:cNvSpPr>
          <p:nvPr/>
        </p:nvSpPr>
        <p:spPr bwMode="auto">
          <a:xfrm>
            <a:off x="323850" y="1373188"/>
            <a:ext cx="5040313"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714375" algn="l"/>
              </a:tabLst>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tabLst>
                <a:tab pos="714375" algn="l"/>
              </a:tabLst>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tabLst>
                <a:tab pos="714375" algn="l"/>
              </a:tabLst>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tabLst>
                <a:tab pos="714375" algn="l"/>
              </a:tabLst>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tabLst>
                <a:tab pos="714375" algn="l"/>
              </a:tabLst>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tabLst>
                <a:tab pos="714375" algn="l"/>
              </a:tabLs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tabLst>
                <a:tab pos="714375" algn="l"/>
              </a:tabLs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tabLst>
                <a:tab pos="714375" algn="l"/>
              </a:tabLs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tabLst>
                <a:tab pos="714375" algn="l"/>
              </a:tabLs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a:t>Since we are heterotrophic we need to consume our food to get nutrients. Our food gets broken down in the </a:t>
            </a:r>
            <a:r>
              <a:rPr lang="en-US" altLang="en-US" b="1"/>
              <a:t>gastrointestinal tract</a:t>
            </a:r>
            <a:r>
              <a:rPr lang="en-US" altLang="en-US"/>
              <a:t>, absorbed and transported by the </a:t>
            </a:r>
            <a:r>
              <a:rPr lang="en-US" altLang="en-US" b="1"/>
              <a:t>circulatory system</a:t>
            </a:r>
            <a:r>
              <a:rPr lang="en-US" altLang="en-US"/>
              <a:t>.</a:t>
            </a:r>
          </a:p>
          <a:p>
            <a:pPr eaLnBrk="1" hangingPunct="1"/>
            <a:endParaRPr lang="en-US" altLang="en-US"/>
          </a:p>
          <a:p>
            <a:pPr eaLnBrk="1" hangingPunct="1"/>
            <a:r>
              <a:rPr lang="en-US" altLang="en-US"/>
              <a:t>Digestion is the breakdown of large materials  into smaller components used by our bodies.</a:t>
            </a:r>
          </a:p>
          <a:p>
            <a:pPr eaLnBrk="1" hangingPunct="1"/>
            <a:r>
              <a:rPr lang="en-US" altLang="en-US"/>
              <a:t>	</a:t>
            </a:r>
            <a:endParaRPr lang="en-CA" altLang="en-US"/>
          </a:p>
        </p:txBody>
      </p:sp>
      <p:sp>
        <p:nvSpPr>
          <p:cNvPr id="16387" name="Text Box 5"/>
          <p:cNvSpPr txBox="1">
            <a:spLocks noChangeArrowheads="1"/>
          </p:cNvSpPr>
          <p:nvPr/>
        </p:nvSpPr>
        <p:spPr bwMode="auto">
          <a:xfrm>
            <a:off x="757238" y="368300"/>
            <a:ext cx="7127875" cy="457200"/>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1">
                <a:solidFill>
                  <a:schemeClr val="folHlink"/>
                </a:solidFill>
              </a:rPr>
              <a:t>Importance of Digestion</a:t>
            </a:r>
            <a:endParaRPr lang="en-CA" altLang="en-US" b="1">
              <a:solidFill>
                <a:schemeClr val="fo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endoscop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908050"/>
            <a:ext cx="6624637"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ChangeArrowheads="1"/>
          </p:cNvSpPr>
          <p:nvPr/>
        </p:nvSpPr>
        <p:spPr bwMode="auto">
          <a:xfrm>
            <a:off x="539750" y="265113"/>
            <a:ext cx="2432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3600"/>
              <a:t>Endoscope</a:t>
            </a:r>
          </a:p>
        </p:txBody>
      </p:sp>
      <p:sp>
        <p:nvSpPr>
          <p:cNvPr id="34819" name="Text Box 3"/>
          <p:cNvSpPr txBox="1">
            <a:spLocks noChangeArrowheads="1"/>
          </p:cNvSpPr>
          <p:nvPr/>
        </p:nvSpPr>
        <p:spPr bwMode="auto">
          <a:xfrm>
            <a:off x="611188" y="4221163"/>
            <a:ext cx="79930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800"/>
              <a:t>A camera that is on the end of a tube that be put into the body and be less evasive then regular surgery. </a:t>
            </a:r>
          </a:p>
          <a:p>
            <a:pPr eaLnBrk="1" hangingPunct="1"/>
            <a:r>
              <a:rPr lang="en-US" altLang="en-US" sz="2800"/>
              <a:t>Tiny forceps can be attached to take small pieces of tissue for biopsy. </a:t>
            </a:r>
            <a:endParaRPr lang="en-CA" alt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89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1613"/>
            <a:ext cx="7993062"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500063" y="2714625"/>
            <a:ext cx="81041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a:t>It is called the small intestine, because of its size in diameter compared to the large intestine. </a:t>
            </a:r>
          </a:p>
          <a:p>
            <a:pPr eaLnBrk="1" hangingPunct="1"/>
            <a:r>
              <a:rPr lang="en-US" altLang="en-US"/>
              <a:t>It can measure up to 7-9 m in length and 2.5 cm in diameter. </a:t>
            </a:r>
          </a:p>
          <a:p>
            <a:pPr eaLnBrk="1" hangingPunct="1"/>
            <a:r>
              <a:rPr lang="en-US" altLang="en-US"/>
              <a:t>The majority of digestion happens in the first 25-30 cm in the duodenum. </a:t>
            </a:r>
          </a:p>
          <a:p>
            <a:pPr eaLnBrk="1" hangingPunct="1"/>
            <a:r>
              <a:rPr lang="en-US" altLang="en-US"/>
              <a:t>The three components of the small intestine are the duodenum, jejunum and the ileum. </a:t>
            </a:r>
            <a:endParaRPr lang="en-CA" altLang="en-US"/>
          </a:p>
        </p:txBody>
      </p:sp>
      <p:pic>
        <p:nvPicPr>
          <p:cNvPr id="36866" name="Picture 3" descr="13125smintestine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0"/>
            <a:ext cx="3429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4"/>
          <p:cNvSpPr>
            <a:spLocks noChangeArrowheads="1"/>
          </p:cNvSpPr>
          <p:nvPr/>
        </p:nvSpPr>
        <p:spPr bwMode="auto">
          <a:xfrm>
            <a:off x="611188" y="333375"/>
            <a:ext cx="3938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1"/>
              <a:t>The Small Intestine and Pancreas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altLang="en-US" smtClean="0"/>
          </a:p>
        </p:txBody>
      </p:sp>
      <p:sp>
        <p:nvSpPr>
          <p:cNvPr id="37890" name="Content Placeholder 2"/>
          <p:cNvSpPr>
            <a:spLocks noGrp="1"/>
          </p:cNvSpPr>
          <p:nvPr>
            <p:ph idx="1"/>
          </p:nvPr>
        </p:nvSpPr>
        <p:spPr/>
        <p:txBody>
          <a:bodyPr/>
          <a:lstStyle/>
          <a:p>
            <a:r>
              <a:rPr lang="en-US" altLang="en-US" smtClean="0"/>
              <a:t>Part where digestion is complete</a:t>
            </a:r>
            <a:r>
              <a:rPr lang="en-CA" altLang="en-US" smtClean="0"/>
              <a:t>d</a:t>
            </a:r>
            <a:r>
              <a:rPr lang="en-US" altLang="en-US" smtClean="0"/>
              <a:t>: nutrient macromolecules are finally broken down into their component molecules</a:t>
            </a:r>
          </a:p>
          <a:p>
            <a:r>
              <a:rPr lang="en-US" altLang="en-US" smtClean="0"/>
              <a:t>Nutrients are absorbed into the circulatory system and carried to the rest of the body</a:t>
            </a:r>
            <a:endParaRPr lang="en-CA"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CA" altLang="en-US" smtClean="0"/>
              <a:t>Villi</a:t>
            </a:r>
          </a:p>
        </p:txBody>
      </p:sp>
      <p:sp>
        <p:nvSpPr>
          <p:cNvPr id="38914" name="Content Placeholder 2"/>
          <p:cNvSpPr>
            <a:spLocks noGrp="1"/>
          </p:cNvSpPr>
          <p:nvPr>
            <p:ph idx="1"/>
          </p:nvPr>
        </p:nvSpPr>
        <p:spPr>
          <a:xfrm>
            <a:off x="457200" y="1196975"/>
            <a:ext cx="5186363" cy="4929188"/>
          </a:xfrm>
        </p:spPr>
        <p:txBody>
          <a:bodyPr/>
          <a:lstStyle/>
          <a:p>
            <a:r>
              <a:rPr lang="en-US" altLang="en-US" smtClean="0"/>
              <a:t>T</a:t>
            </a:r>
            <a:r>
              <a:rPr lang="en-US" altLang="en-US" sz="2800" smtClean="0"/>
              <a:t>he small intestine is lined with small fingerlike tubes called villi which increases </a:t>
            </a:r>
            <a:r>
              <a:rPr lang="en-US" altLang="en-US" sz="2800" b="1" smtClean="0"/>
              <a:t>surface area.  </a:t>
            </a:r>
            <a:endParaRPr lang="en-CA" altLang="en-US" sz="2800" b="1" smtClean="0"/>
          </a:p>
          <a:p>
            <a:r>
              <a:rPr lang="en-US" altLang="en-US" sz="2800" smtClean="0"/>
              <a:t>Lacteal (a lymphatic capillary) that transports and absorbs materials like fats for later use.</a:t>
            </a:r>
          </a:p>
          <a:p>
            <a:r>
              <a:rPr lang="en-US" altLang="en-US" sz="2800" smtClean="0"/>
              <a:t>Carbohydrates &amp; Protein absorbed into blood stream</a:t>
            </a:r>
            <a:endParaRPr lang="en-CA" altLang="en-US" sz="2800" smtClean="0"/>
          </a:p>
          <a:p>
            <a:endParaRPr lang="en-CA" altLang="en-US" smtClean="0"/>
          </a:p>
        </p:txBody>
      </p:sp>
      <p:pic>
        <p:nvPicPr>
          <p:cNvPr id="38915" name="il_fi" descr="http://img.tfd.com/dorland/villus_villi-intestinale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00688" y="1714500"/>
            <a:ext cx="29940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611188" y="333375"/>
            <a:ext cx="3938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1"/>
              <a:t>The Small Intestine and Pancreas</a:t>
            </a:r>
          </a:p>
        </p:txBody>
      </p:sp>
      <p:pic>
        <p:nvPicPr>
          <p:cNvPr id="39938" name="Picture 4" descr="LionLickL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785813"/>
            <a:ext cx="17208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imp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981075"/>
            <a:ext cx="2857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descr="tamworth%20pig_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463" y="3571875"/>
            <a:ext cx="3284537"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9"/>
          <p:cNvSpPr txBox="1">
            <a:spLocks noChangeArrowheads="1"/>
          </p:cNvSpPr>
          <p:nvPr/>
        </p:nvSpPr>
        <p:spPr bwMode="auto">
          <a:xfrm>
            <a:off x="323850" y="1336675"/>
            <a:ext cx="3962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a:t>- length of the small intestine is dependent on the diet of the organism. </a:t>
            </a:r>
          </a:p>
          <a:p>
            <a:pPr eaLnBrk="1" hangingPunct="1"/>
            <a:r>
              <a:rPr lang="en-US" altLang="en-US" sz="2000"/>
              <a:t>- Meats are easy to digest so a carnivore would have a short length. </a:t>
            </a:r>
          </a:p>
        </p:txBody>
      </p:sp>
      <p:sp>
        <p:nvSpPr>
          <p:cNvPr id="39942" name="Rectangle 6"/>
          <p:cNvSpPr>
            <a:spLocks noChangeArrowheads="1"/>
          </p:cNvSpPr>
          <p:nvPr/>
        </p:nvSpPr>
        <p:spPr bwMode="auto">
          <a:xfrm>
            <a:off x="285750" y="3571875"/>
            <a:ext cx="53578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Tx/>
              <a:buChar char="-"/>
            </a:pPr>
            <a:r>
              <a:rPr lang="en-US" altLang="en-US" sz="2000"/>
              <a:t> Plants are relatively harder to digest, so an herbivore would have a longer length. </a:t>
            </a:r>
          </a:p>
          <a:p>
            <a:pPr eaLnBrk="1" hangingPunct="1">
              <a:buFontTx/>
              <a:buChar char="-"/>
            </a:pPr>
            <a:r>
              <a:rPr lang="en-US" altLang="en-US" sz="2000"/>
              <a:t> Omnivores, since they eat both plants and meats the length is somewhere in between. </a:t>
            </a:r>
            <a:endParaRPr lang="en-CA" alt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611188" y="333375"/>
            <a:ext cx="3938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1"/>
              <a:t>The Small Intestine and Pancreas</a:t>
            </a:r>
          </a:p>
        </p:txBody>
      </p:sp>
      <p:sp>
        <p:nvSpPr>
          <p:cNvPr id="40962" name="Text Box 3"/>
          <p:cNvSpPr txBox="1">
            <a:spLocks noChangeArrowheads="1"/>
          </p:cNvSpPr>
          <p:nvPr/>
        </p:nvSpPr>
        <p:spPr bwMode="auto">
          <a:xfrm>
            <a:off x="2643188" y="1143000"/>
            <a:ext cx="6229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a:t>Chyme enters the intestine very acidic. </a:t>
            </a:r>
          </a:p>
          <a:p>
            <a:pPr eaLnBrk="1" hangingPunct="1"/>
            <a:r>
              <a:rPr lang="en-US" altLang="en-US"/>
              <a:t>An enzyme named </a:t>
            </a:r>
            <a:r>
              <a:rPr lang="en-US" altLang="en-US" u="sng"/>
              <a:t>secretin</a:t>
            </a:r>
            <a:r>
              <a:rPr lang="en-US" altLang="en-US"/>
              <a:t> alerts the pancreas to release the pancreatic and bile secretions.</a:t>
            </a:r>
          </a:p>
          <a:p>
            <a:pPr eaLnBrk="1" hangingPunct="1"/>
            <a:r>
              <a:rPr lang="en-US" altLang="en-US"/>
              <a:t>Bicarbonate ions will help to neutralize the HCl. </a:t>
            </a:r>
          </a:p>
          <a:p>
            <a:pPr eaLnBrk="1" hangingPunct="1"/>
            <a:r>
              <a:rPr lang="en-US" altLang="en-US"/>
              <a:t>This will change pH to 2.5-9.0. At this high pH the pepsin is inactivated. </a:t>
            </a:r>
            <a:endParaRPr lang="en-CA" altLang="en-US"/>
          </a:p>
        </p:txBody>
      </p:sp>
      <p:pic>
        <p:nvPicPr>
          <p:cNvPr id="40963" name="Picture 5" descr="bicarbonate"/>
          <p:cNvPicPr>
            <a:picLocks noChangeAspect="1" noChangeArrowheads="1"/>
          </p:cNvPicPr>
          <p:nvPr/>
        </p:nvPicPr>
        <p:blipFill>
          <a:blip r:embed="rId2">
            <a:extLst>
              <a:ext uri="{28A0092B-C50C-407E-A947-70E740481C1C}">
                <a14:useLocalDpi xmlns:a14="http://schemas.microsoft.com/office/drawing/2010/main" val="0"/>
              </a:ext>
            </a:extLst>
          </a:blip>
          <a:srcRect l="14722" t="15829" r="24777" b="13902"/>
          <a:stretch>
            <a:fillRect/>
          </a:stretch>
        </p:blipFill>
        <p:spPr bwMode="auto">
          <a:xfrm>
            <a:off x="755650" y="2060575"/>
            <a:ext cx="17287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Pancreas: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88913"/>
            <a:ext cx="49530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endParaRPr lang="en-US" altLang="en-US" smtClean="0"/>
          </a:p>
        </p:txBody>
      </p:sp>
      <p:sp>
        <p:nvSpPr>
          <p:cNvPr id="43010" name="Content Placeholder 2"/>
          <p:cNvSpPr>
            <a:spLocks noGrp="1"/>
          </p:cNvSpPr>
          <p:nvPr>
            <p:ph idx="1"/>
          </p:nvPr>
        </p:nvSpPr>
        <p:spPr/>
        <p:txBody>
          <a:bodyPr/>
          <a:lstStyle/>
          <a:p>
            <a:r>
              <a:rPr lang="en-US" altLang="en-US" sz="2800" smtClean="0"/>
              <a:t>Production of digestive enzymes that act on foods in the small intestine; </a:t>
            </a:r>
          </a:p>
          <a:p>
            <a:endParaRPr lang="en-US" altLang="en-US" sz="2800" smtClean="0"/>
          </a:p>
          <a:p>
            <a:r>
              <a:rPr lang="en-US" altLang="en-US" sz="2800" smtClean="0"/>
              <a:t>Production of the hormone insulin and glucagon which regulates blood sugar levels; </a:t>
            </a:r>
          </a:p>
          <a:p>
            <a:endParaRPr lang="en-US" altLang="en-US" sz="2800" smtClean="0"/>
          </a:p>
          <a:p>
            <a:r>
              <a:rPr lang="en-US" altLang="en-US" sz="2800" smtClean="0"/>
              <a:t>The pancreatic fluid also contains enzymes that break down carbohydrates, proteins and lipids. </a:t>
            </a:r>
            <a:endParaRPr lang="en-CA" altLang="en-US" sz="2800" smtClean="0"/>
          </a:p>
          <a:p>
            <a:endParaRPr lang="en-US" altLang="en-US" sz="2800" smtClean="0"/>
          </a:p>
          <a:p>
            <a:endParaRPr lang="en-CA" altLang="en-US"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liver2"/>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1714500" y="533400"/>
            <a:ext cx="5715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4"/>
          <p:cNvSpPr txBox="1">
            <a:spLocks noChangeArrowheads="1"/>
          </p:cNvSpPr>
          <p:nvPr/>
        </p:nvSpPr>
        <p:spPr bwMode="auto">
          <a:xfrm>
            <a:off x="827088" y="2060575"/>
            <a:ext cx="734536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6600" b="1"/>
              <a:t>The Liver </a:t>
            </a:r>
          </a:p>
          <a:p>
            <a:pPr algn="ctr" eaLnBrk="1" hangingPunct="1"/>
            <a:r>
              <a:rPr lang="en-US" altLang="en-US" sz="6600" b="1"/>
              <a:t>&amp; Gall Bladder</a:t>
            </a:r>
            <a:endParaRPr lang="en-CA" altLang="en-US" sz="66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CA" altLang="en-US" smtClean="0"/>
              <a:t>Four Components of Digestion</a:t>
            </a:r>
          </a:p>
        </p:txBody>
      </p:sp>
      <p:sp>
        <p:nvSpPr>
          <p:cNvPr id="17410" name="Content Placeholder 2"/>
          <p:cNvSpPr>
            <a:spLocks noGrp="1"/>
          </p:cNvSpPr>
          <p:nvPr>
            <p:ph idx="1"/>
          </p:nvPr>
        </p:nvSpPr>
        <p:spPr/>
        <p:txBody>
          <a:bodyPr/>
          <a:lstStyle/>
          <a:p>
            <a:pPr eaLnBrk="1" hangingPunct="1"/>
            <a:r>
              <a:rPr lang="en-US" altLang="en-US" b="1" smtClean="0"/>
              <a:t>ingestion</a:t>
            </a:r>
            <a:r>
              <a:rPr lang="en-US" altLang="en-US" smtClean="0"/>
              <a:t> – the taking in of nutrients</a:t>
            </a:r>
            <a:endParaRPr lang="en-CA" altLang="en-US" smtClean="0"/>
          </a:p>
          <a:p>
            <a:pPr eaLnBrk="1" hangingPunct="1"/>
            <a:r>
              <a:rPr lang="en-US" altLang="en-US" b="1" smtClean="0">
                <a:solidFill>
                  <a:schemeClr val="accent2"/>
                </a:solidFill>
              </a:rPr>
              <a:t>digestion</a:t>
            </a:r>
            <a:r>
              <a:rPr lang="en-US" altLang="en-US" smtClean="0">
                <a:solidFill>
                  <a:schemeClr val="accent2"/>
                </a:solidFill>
              </a:rPr>
              <a:t> – the breakdown of complex organic molecules into smaller components by enzymes</a:t>
            </a:r>
            <a:endParaRPr lang="en-CA" altLang="en-US" smtClean="0">
              <a:solidFill>
                <a:schemeClr val="accent2"/>
              </a:solidFill>
            </a:endParaRPr>
          </a:p>
          <a:p>
            <a:pPr eaLnBrk="1" hangingPunct="1"/>
            <a:r>
              <a:rPr lang="en-US" altLang="en-US" b="1" smtClean="0"/>
              <a:t>absorption</a:t>
            </a:r>
            <a:r>
              <a:rPr lang="en-US" altLang="en-US" smtClean="0"/>
              <a:t> – the transport of digested nutrients to the tissues of the body</a:t>
            </a:r>
            <a:endParaRPr lang="en-CA" altLang="en-US" smtClean="0"/>
          </a:p>
          <a:p>
            <a:pPr eaLnBrk="1" hangingPunct="1"/>
            <a:r>
              <a:rPr lang="en-US" altLang="en-US" b="1" smtClean="0">
                <a:solidFill>
                  <a:schemeClr val="accent2"/>
                </a:solidFill>
              </a:rPr>
              <a:t>egestion</a:t>
            </a:r>
            <a:r>
              <a:rPr lang="en-US" altLang="en-US" smtClean="0">
                <a:solidFill>
                  <a:schemeClr val="accent2"/>
                </a:solidFill>
              </a:rPr>
              <a:t> – the removal of waste food materials from the body</a:t>
            </a:r>
            <a:endParaRPr lang="en-CA" altLang="en-US" smtClean="0">
              <a:solidFill>
                <a:schemeClr val="accent2"/>
              </a:solidFill>
            </a:endParaRPr>
          </a:p>
          <a:p>
            <a:pPr eaLnBrk="1" hangingPunct="1"/>
            <a:endParaRPr lang="en-CA"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ChangeArrowheads="1"/>
          </p:cNvSpPr>
          <p:nvPr/>
        </p:nvSpPr>
        <p:spPr bwMode="auto">
          <a:xfrm>
            <a:off x="250825" y="2216150"/>
            <a:ext cx="85915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CA" altLang="en-US" sz="2800"/>
              <a:t>Largest organ in body – size of football (1.5 kg)</a:t>
            </a:r>
          </a:p>
          <a:p>
            <a:pPr eaLnBrk="1" hangingPunct="1"/>
            <a:r>
              <a:rPr lang="en-US" altLang="en-US" sz="2800" b="1"/>
              <a:t>The liver produces bile that emulsifies fat. It is stored and concentrated in the Gall Bladder. When lipids enter small intestine CCK (cholecystokinin hormone) is released and it in turns activates the release of the bile salt. Emulsification of fats is a form of physical digestion that increases the surface area of fat molecules. </a:t>
            </a:r>
            <a:endParaRPr lang="en-CA" altLang="en-US" sz="2800" b="1"/>
          </a:p>
        </p:txBody>
      </p:sp>
      <p:sp>
        <p:nvSpPr>
          <p:cNvPr id="45058" name="Text Box 7"/>
          <p:cNvSpPr txBox="1">
            <a:spLocks noChangeArrowheads="1"/>
          </p:cNvSpPr>
          <p:nvPr/>
        </p:nvSpPr>
        <p:spPr bwMode="auto">
          <a:xfrm>
            <a:off x="323850" y="188913"/>
            <a:ext cx="504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Liver and Gall Bladder</a:t>
            </a:r>
            <a:endParaRPr lang="en-CA" altLang="en-US" sz="1800"/>
          </a:p>
        </p:txBody>
      </p:sp>
      <p:pic>
        <p:nvPicPr>
          <p:cNvPr id="45059" name="Picture 9" descr="emulsi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4313"/>
            <a:ext cx="410527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925513" y="2000250"/>
            <a:ext cx="638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CA" altLang="en-US" sz="1800"/>
              <a:t>http://www.youtube.com/watch?v=VQrtYap84zA</a:t>
            </a:r>
          </a:p>
        </p:txBody>
      </p:sp>
      <p:sp>
        <p:nvSpPr>
          <p:cNvPr id="46082" name="TextBox 1"/>
          <p:cNvSpPr txBox="1">
            <a:spLocks noChangeArrowheads="1"/>
          </p:cNvSpPr>
          <p:nvPr/>
        </p:nvSpPr>
        <p:spPr bwMode="auto">
          <a:xfrm>
            <a:off x="1476375" y="1125538"/>
            <a:ext cx="5688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Clip: Demonstration how Bile emulsifies Fat using Dish Detergent and Oil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liver_health_liver_intro"/>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1331913" y="549275"/>
            <a:ext cx="6408737"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5"/>
          <p:cNvSpPr txBox="1">
            <a:spLocks noChangeArrowheads="1"/>
          </p:cNvSpPr>
          <p:nvPr/>
        </p:nvSpPr>
        <p:spPr bwMode="auto">
          <a:xfrm>
            <a:off x="468313" y="500063"/>
            <a:ext cx="80645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363538" algn="l"/>
              </a:tabLst>
              <a:defRPr sz="2400">
                <a:solidFill>
                  <a:schemeClr val="tx1"/>
                </a:solidFill>
                <a:latin typeface="Comic Sans MS" panose="030F0702030302020204" pitchFamily="66" charset="0"/>
                <a:ea typeface="MS PGothic" panose="020B0600070205080204" pitchFamily="34" charset="-128"/>
              </a:defRPr>
            </a:lvl1pPr>
            <a:lvl2pPr marL="982663" indent="-342900" eaLnBrk="0" hangingPunct="0">
              <a:tabLst>
                <a:tab pos="363538" algn="l"/>
              </a:tabLst>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tabLst>
                <a:tab pos="363538" algn="l"/>
              </a:tabLst>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tabLst>
                <a:tab pos="363538" algn="l"/>
              </a:tabLst>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tabLst>
                <a:tab pos="363538" algn="l"/>
              </a:tabLst>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tabLst>
                <a:tab pos="363538" algn="l"/>
              </a:tabLs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tabLst>
                <a:tab pos="363538" algn="l"/>
              </a:tabLs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tabLst>
                <a:tab pos="363538" algn="l"/>
              </a:tabLs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tabLst>
                <a:tab pos="363538" algn="l"/>
              </a:tabLs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CA" altLang="en-US" sz="2800" b="1"/>
              <a:t>The liver has 4 functions:</a:t>
            </a:r>
          </a:p>
          <a:p>
            <a:pPr eaLnBrk="1" hangingPunct="1">
              <a:spcBef>
                <a:spcPct val="0"/>
              </a:spcBef>
              <a:buFontTx/>
              <a:buAutoNum type="arabicPeriod"/>
            </a:pPr>
            <a:r>
              <a:rPr lang="en-CA" altLang="en-US" sz="2800" b="1"/>
              <a:t>Synthesis </a:t>
            </a:r>
          </a:p>
          <a:p>
            <a:pPr lvl="1" eaLnBrk="1" hangingPunct="1">
              <a:spcBef>
                <a:spcPct val="0"/>
              </a:spcBef>
            </a:pPr>
            <a:r>
              <a:rPr lang="en-CA" altLang="en-US" sz="2800" b="1"/>
              <a:t>	Bile salts</a:t>
            </a:r>
          </a:p>
          <a:p>
            <a:pPr lvl="1" eaLnBrk="1" hangingPunct="1">
              <a:spcBef>
                <a:spcPct val="0"/>
              </a:spcBef>
            </a:pPr>
            <a:r>
              <a:rPr lang="en-CA" altLang="en-US" sz="2800" b="1"/>
              <a:t>	Blood protein from amino acids</a:t>
            </a:r>
          </a:p>
          <a:p>
            <a:pPr eaLnBrk="1" hangingPunct="1">
              <a:spcBef>
                <a:spcPct val="100000"/>
              </a:spcBef>
              <a:buFontTx/>
              <a:buAutoNum type="arabicPeriod"/>
            </a:pPr>
            <a:r>
              <a:rPr lang="en-CA" altLang="en-US" sz="2800" b="1"/>
              <a:t>Breakdown/conversion</a:t>
            </a:r>
          </a:p>
          <a:p>
            <a:pPr lvl="1" eaLnBrk="1" hangingPunct="1">
              <a:spcBef>
                <a:spcPct val="0"/>
              </a:spcBef>
            </a:pPr>
            <a:r>
              <a:rPr lang="en-CA" altLang="en-US" sz="2800" b="1"/>
              <a:t>	Removes nitrogen group from amino acids and forms urea (main part of urine)</a:t>
            </a:r>
          </a:p>
          <a:p>
            <a:pPr lvl="1" eaLnBrk="1" hangingPunct="1">
              <a:spcBef>
                <a:spcPct val="0"/>
              </a:spcBef>
            </a:pPr>
            <a:r>
              <a:rPr lang="en-CA" altLang="en-US" sz="2800" b="1"/>
              <a:t>	Converts toxic part of haemoglobin, allowing it to be excreted with bile salts</a:t>
            </a:r>
          </a:p>
        </p:txBody>
      </p:sp>
      <p:pic>
        <p:nvPicPr>
          <p:cNvPr id="47107" name="Picture 7" descr="alcohol-drin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625" y="214313"/>
            <a:ext cx="150018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liver_health_liver_intro"/>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1331913" y="549275"/>
            <a:ext cx="6408737"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468313" y="500063"/>
            <a:ext cx="8064500" cy="3970337"/>
          </a:xfrm>
          <a:prstGeom prst="rect">
            <a:avLst/>
          </a:prstGeom>
          <a:noFill/>
          <a:ln w="9525" algn="ctr">
            <a:noFill/>
            <a:miter lim="800000"/>
            <a:headEnd/>
            <a:tailEnd/>
          </a:ln>
        </p:spPr>
        <p:txBody>
          <a:bodyPr>
            <a:spAutoFit/>
          </a:bodyPr>
          <a:lstStyle/>
          <a:p>
            <a:pPr marL="342900" indent="-342900">
              <a:tabLst>
                <a:tab pos="363538" algn="l"/>
              </a:tabLst>
              <a:defRPr/>
            </a:pPr>
            <a:r>
              <a:rPr lang="en-CA" sz="2800" b="1" dirty="0">
                <a:ea typeface="+mn-ea"/>
              </a:rPr>
              <a:t>The liver has 4 functions:</a:t>
            </a:r>
          </a:p>
          <a:p>
            <a:pPr marL="982663" lvl="1" indent="-342900">
              <a:spcBef>
                <a:spcPct val="0"/>
              </a:spcBef>
              <a:tabLst>
                <a:tab pos="363538" algn="l"/>
              </a:tabLst>
              <a:defRPr/>
            </a:pPr>
            <a:endParaRPr lang="en-CA" sz="2800" b="1" dirty="0">
              <a:ea typeface="+mn-ea"/>
            </a:endParaRPr>
          </a:p>
          <a:p>
            <a:pPr marL="514350" indent="-514350">
              <a:spcBef>
                <a:spcPct val="0"/>
              </a:spcBef>
              <a:buFont typeface="+mj-lt"/>
              <a:buAutoNum type="arabicPeriod" startAt="3"/>
              <a:tabLst>
                <a:tab pos="363538" algn="l"/>
              </a:tabLst>
              <a:defRPr/>
            </a:pPr>
            <a:r>
              <a:rPr lang="en-CA" sz="2800" b="1" dirty="0">
                <a:ea typeface="+mn-ea"/>
              </a:rPr>
              <a:t>Storage, converts glucose to glycogen and  vice versa</a:t>
            </a:r>
          </a:p>
          <a:p>
            <a:pPr marL="342900" indent="-342900">
              <a:spcBef>
                <a:spcPct val="0"/>
              </a:spcBef>
              <a:buFontTx/>
              <a:buAutoNum type="arabicPeriod" startAt="3"/>
              <a:tabLst>
                <a:tab pos="363538" algn="l"/>
              </a:tabLst>
              <a:defRPr/>
            </a:pPr>
            <a:endParaRPr lang="en-CA" sz="2800" b="1" dirty="0">
              <a:ea typeface="+mn-ea"/>
            </a:endParaRPr>
          </a:p>
          <a:p>
            <a:pPr marL="342900" indent="-342900">
              <a:spcBef>
                <a:spcPct val="0"/>
              </a:spcBef>
              <a:buFontTx/>
              <a:buAutoNum type="arabicPeriod" startAt="3"/>
              <a:tabLst>
                <a:tab pos="363538" algn="l"/>
              </a:tabLst>
              <a:defRPr/>
            </a:pPr>
            <a:r>
              <a:rPr lang="en-CA" sz="2800" b="1" dirty="0">
                <a:ea typeface="+mn-ea"/>
              </a:rPr>
              <a:t>Detoxification, coverts harmful compounds, such as alcohol into less harmful products</a:t>
            </a:r>
          </a:p>
          <a:p>
            <a:pPr marL="342900" indent="-342900">
              <a:spcBef>
                <a:spcPct val="0"/>
              </a:spcBef>
              <a:tabLst>
                <a:tab pos="363538" algn="l"/>
              </a:tabLst>
              <a:defRPr/>
            </a:pPr>
            <a:endParaRPr lang="en-US" sz="2800" b="1" dirty="0">
              <a:ea typeface="+mn-ea"/>
            </a:endParaRPr>
          </a:p>
        </p:txBody>
      </p:sp>
      <p:pic>
        <p:nvPicPr>
          <p:cNvPr id="48131" name="Picture 7" descr="alcohol-dr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4000500"/>
            <a:ext cx="2071687"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CA" altLang="en-US" smtClean="0"/>
              <a:t>Gall Bladder</a:t>
            </a:r>
          </a:p>
        </p:txBody>
      </p:sp>
      <p:sp>
        <p:nvSpPr>
          <p:cNvPr id="49154" name="Content Placeholder 2"/>
          <p:cNvSpPr>
            <a:spLocks noGrp="1"/>
          </p:cNvSpPr>
          <p:nvPr>
            <p:ph idx="1"/>
          </p:nvPr>
        </p:nvSpPr>
        <p:spPr/>
        <p:txBody>
          <a:bodyPr/>
          <a:lstStyle/>
          <a:p>
            <a:r>
              <a:rPr lang="en-CA" altLang="en-US" smtClean="0"/>
              <a:t>Stores bile between meals</a:t>
            </a:r>
          </a:p>
        </p:txBody>
      </p:sp>
      <p:pic>
        <p:nvPicPr>
          <p:cNvPr id="49155" name="Picture 3" descr="liver2"/>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3656013" y="2500313"/>
            <a:ext cx="3773487"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colonanatomy"/>
          <p:cNvPicPr>
            <a:picLocks noChangeAspect="1" noChangeArrowheads="1"/>
          </p:cNvPicPr>
          <p:nvPr/>
        </p:nvPicPr>
        <p:blipFill>
          <a:blip r:embed="rId2">
            <a:extLst>
              <a:ext uri="{28A0092B-C50C-407E-A947-70E740481C1C}">
                <a14:useLocalDpi xmlns:a14="http://schemas.microsoft.com/office/drawing/2010/main" val="0"/>
              </a:ext>
            </a:extLst>
          </a:blip>
          <a:srcRect r="48044"/>
          <a:stretch>
            <a:fillRect/>
          </a:stretch>
        </p:blipFill>
        <p:spPr bwMode="auto">
          <a:xfrm>
            <a:off x="4500563" y="0"/>
            <a:ext cx="4438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ChangeArrowheads="1"/>
          </p:cNvSpPr>
          <p:nvPr/>
        </p:nvSpPr>
        <p:spPr bwMode="auto">
          <a:xfrm>
            <a:off x="395288" y="33337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pPr>
            <a:r>
              <a:rPr lang="en-US" altLang="en-US" sz="1800" b="1"/>
              <a:t>Large Intestine</a:t>
            </a:r>
          </a:p>
        </p:txBody>
      </p:sp>
      <p:sp>
        <p:nvSpPr>
          <p:cNvPr id="50179" name="TextBox 3"/>
          <p:cNvSpPr txBox="1">
            <a:spLocks noChangeArrowheads="1"/>
          </p:cNvSpPr>
          <p:nvPr/>
        </p:nvSpPr>
        <p:spPr bwMode="auto">
          <a:xfrm>
            <a:off x="285750" y="928688"/>
            <a:ext cx="42862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a:t>Path through the Large Intestine</a:t>
            </a:r>
          </a:p>
          <a:p>
            <a:pPr eaLnBrk="1" hangingPunct="1">
              <a:buFont typeface="Arial" panose="020B0604020202020204" pitchFamily="34" charset="0"/>
              <a:buAutoNum type="arabicPeriod"/>
            </a:pPr>
            <a:r>
              <a:rPr lang="en-US" altLang="en-US"/>
              <a:t>Ileoceal valve into cecum</a:t>
            </a:r>
          </a:p>
          <a:p>
            <a:pPr eaLnBrk="1" hangingPunct="1">
              <a:buFont typeface="Arial" panose="020B0604020202020204" pitchFamily="34" charset="0"/>
              <a:buAutoNum type="arabicPeriod"/>
            </a:pPr>
            <a:r>
              <a:rPr lang="en-US" altLang="en-US"/>
              <a:t>Ascending colon</a:t>
            </a:r>
          </a:p>
          <a:p>
            <a:pPr eaLnBrk="1" hangingPunct="1">
              <a:buFont typeface="Arial" panose="020B0604020202020204" pitchFamily="34" charset="0"/>
              <a:buAutoNum type="arabicPeriod"/>
            </a:pPr>
            <a:r>
              <a:rPr lang="en-US" altLang="en-US"/>
              <a:t>Transverse colon</a:t>
            </a:r>
          </a:p>
          <a:p>
            <a:pPr eaLnBrk="1" hangingPunct="1">
              <a:buFont typeface="Arial" panose="020B0604020202020204" pitchFamily="34" charset="0"/>
              <a:buAutoNum type="arabicPeriod"/>
            </a:pPr>
            <a:r>
              <a:rPr lang="en-US" altLang="en-US"/>
              <a:t>Descending colon</a:t>
            </a:r>
          </a:p>
          <a:p>
            <a:pPr eaLnBrk="1" hangingPunct="1">
              <a:buFont typeface="Arial" panose="020B0604020202020204" pitchFamily="34" charset="0"/>
              <a:buAutoNum type="arabicPeriod"/>
            </a:pPr>
            <a:r>
              <a:rPr lang="en-US" altLang="en-US"/>
              <a:t>Rectum</a:t>
            </a:r>
          </a:p>
          <a:p>
            <a:pPr eaLnBrk="1" hangingPunct="1">
              <a:buFont typeface="Arial" panose="020B0604020202020204" pitchFamily="34" charset="0"/>
              <a:buAutoNum type="arabicPeriod"/>
            </a:pPr>
            <a:r>
              <a:rPr lang="en-US" altLang="en-US"/>
              <a:t>Anal Canal</a:t>
            </a:r>
          </a:p>
          <a:p>
            <a:pPr eaLnBrk="1" hangingPunct="1">
              <a:buFont typeface="Arial" panose="020B0604020202020204" pitchFamily="34" charset="0"/>
              <a:buAutoNum type="arabicPeriod"/>
            </a:pPr>
            <a:r>
              <a:rPr lang="en-US" altLang="en-US"/>
              <a:t>Anus → defecation pushed out through contractions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CA" altLang="en-US" smtClean="0"/>
              <a:t>Functions of Large Intestine</a:t>
            </a:r>
          </a:p>
        </p:txBody>
      </p:sp>
      <p:sp>
        <p:nvSpPr>
          <p:cNvPr id="51202" name="Content Placeholder 2"/>
          <p:cNvSpPr>
            <a:spLocks noGrp="1"/>
          </p:cNvSpPr>
          <p:nvPr>
            <p:ph idx="1"/>
          </p:nvPr>
        </p:nvSpPr>
        <p:spPr>
          <a:xfrm>
            <a:off x="457200" y="1357313"/>
            <a:ext cx="8229600" cy="4768850"/>
          </a:xfrm>
        </p:spPr>
        <p:txBody>
          <a:bodyPr/>
          <a:lstStyle/>
          <a:p>
            <a:r>
              <a:rPr lang="en-US" altLang="en-US" sz="2800" smtClean="0"/>
              <a:t>The colon stores the wastes long enough to reabsorb water (90% is reabsorbed) , inorganic salts, minerals, and vitamins. </a:t>
            </a:r>
          </a:p>
          <a:p>
            <a:endParaRPr lang="en-CA" altLang="en-US" sz="2800" smtClean="0"/>
          </a:p>
          <a:p>
            <a:r>
              <a:rPr lang="en-CA" altLang="en-US" sz="2800" smtClean="0"/>
              <a:t>Billions of anaerobic bacteria break down undigested matter further</a:t>
            </a:r>
          </a:p>
          <a:p>
            <a:r>
              <a:rPr lang="en-CA" altLang="en-US" sz="2800" smtClean="0"/>
              <a:t>Some bacteria produce important vitamins (folic acid, B and K) which are reabsorbed by the body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altLang="en-US" smtClean="0"/>
          </a:p>
        </p:txBody>
      </p:sp>
      <p:sp>
        <p:nvSpPr>
          <p:cNvPr id="52226" name="Content Placeholder 2"/>
          <p:cNvSpPr>
            <a:spLocks noGrp="1"/>
          </p:cNvSpPr>
          <p:nvPr>
            <p:ph idx="1"/>
          </p:nvPr>
        </p:nvSpPr>
        <p:spPr/>
        <p:txBody>
          <a:bodyPr/>
          <a:lstStyle/>
          <a:p>
            <a:r>
              <a:rPr lang="en-CA" altLang="en-US" smtClean="0"/>
              <a:t>The leftover matter forms feces which are pushed into the rectum</a:t>
            </a:r>
          </a:p>
          <a:p>
            <a:r>
              <a:rPr lang="en-CA" altLang="en-US" smtClean="0"/>
              <a:t>Brown colour is due to bacterial breakdown of bilirubin (by-product of the breakdown of hemoglobin)</a:t>
            </a:r>
          </a:p>
          <a:p>
            <a:r>
              <a:rPr lang="en-CA" altLang="en-US" smtClean="0"/>
              <a:t>Odour comes from gases produced by bacterial activity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Colonoscopy2.mpe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476375" y="530225"/>
            <a:ext cx="58324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2"/>
          <p:cNvSpPr txBox="1">
            <a:spLocks noChangeArrowheads="1"/>
          </p:cNvSpPr>
          <p:nvPr/>
        </p:nvSpPr>
        <p:spPr bwMode="auto">
          <a:xfrm>
            <a:off x="2500313" y="71438"/>
            <a:ext cx="3786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800"/>
              <a:t>Colonoscopy</a:t>
            </a:r>
          </a:p>
        </p:txBody>
      </p:sp>
      <p:sp>
        <p:nvSpPr>
          <p:cNvPr id="53251" name="TextBox 3"/>
          <p:cNvSpPr txBox="1">
            <a:spLocks noChangeArrowheads="1"/>
          </p:cNvSpPr>
          <p:nvPr/>
        </p:nvSpPr>
        <p:spPr bwMode="auto">
          <a:xfrm>
            <a:off x="428625" y="4572000"/>
            <a:ext cx="83581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Colonoscopy is a procedure used to see inside the colon and rectum. </a:t>
            </a:r>
          </a:p>
          <a:p>
            <a:pPr eaLnBrk="1" hangingPunct="1"/>
            <a:r>
              <a:rPr lang="en-US" altLang="en-US" sz="1800"/>
              <a:t>Colonoscopy can detect inflamed tissue, ulcers, and abnormal growths. </a:t>
            </a:r>
          </a:p>
          <a:p>
            <a:pPr eaLnBrk="1" hangingPunct="1"/>
            <a:r>
              <a:rPr lang="en-US" altLang="en-US" sz="1800"/>
              <a:t>The procedure is used to look for early signs of colorectal cancer and can help doctors diagnose unexplained changes in bowel habits, abdominal pain, bleeding from the anus, and weight loss.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663" fill="hold"/>
                                        <p:tgtEl>
                                          <p:spTgt spid="2867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8676"/>
                </p:tgtEl>
              </p:cMediaNode>
            </p:video>
            <p:seq concurrent="1" nextAc="seek">
              <p:cTn id="8" restart="whenNotActive" fill="hold" evtFilter="cancelBubble" nodeType="interactiveSeq">
                <p:stCondLst>
                  <p:cond evt="onClick" delay="0">
                    <p:tgtEl>
                      <p:spTgt spid="2867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8676"/>
                                        </p:tgtEl>
                                      </p:cBhvr>
                                    </p:cmd>
                                  </p:childTnLst>
                                </p:cTn>
                              </p:par>
                            </p:childTnLst>
                          </p:cTn>
                        </p:par>
                      </p:childTnLst>
                    </p:cTn>
                  </p:par>
                </p:childTnLst>
              </p:cTn>
              <p:nextCondLst>
                <p:cond evt="onClick" delay="0">
                  <p:tgtEl>
                    <p:spTgt spid="2867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CA" altLang="en-US" smtClean="0"/>
              <a:t>Timelines</a:t>
            </a:r>
          </a:p>
        </p:txBody>
      </p:sp>
      <p:graphicFrame>
        <p:nvGraphicFramePr>
          <p:cNvPr id="4" name="Content Placeholder 3"/>
          <p:cNvGraphicFramePr>
            <a:graphicFrameLocks noGrp="1"/>
          </p:cNvGraphicFramePr>
          <p:nvPr>
            <p:ph idx="1"/>
          </p:nvPr>
        </p:nvGraphicFramePr>
        <p:xfrm>
          <a:off x="457200" y="1600200"/>
          <a:ext cx="8229600" cy="3108756"/>
        </p:xfrm>
        <a:graphic>
          <a:graphicData uri="http://schemas.openxmlformats.org/drawingml/2006/table">
            <a:tbl>
              <a:tblPr/>
              <a:tblGrid>
                <a:gridCol w="4114800"/>
                <a:gridCol w="4114800"/>
              </a:tblGrid>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Structure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Time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Mouth</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5-30 seconds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Esophagus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 seconds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Stomach</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2-24 hours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Small intestine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3-4 hours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Large intestine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18 hours – 2 days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altLang="en-US" smtClean="0"/>
              <a:t>Enzymes</a:t>
            </a:r>
          </a:p>
        </p:txBody>
      </p:sp>
      <p:sp>
        <p:nvSpPr>
          <p:cNvPr id="18434" name="Content Placeholder 2"/>
          <p:cNvSpPr>
            <a:spLocks noGrp="1"/>
          </p:cNvSpPr>
          <p:nvPr>
            <p:ph idx="1"/>
          </p:nvPr>
        </p:nvSpPr>
        <p:spPr/>
        <p:txBody>
          <a:bodyPr/>
          <a:lstStyle/>
          <a:p>
            <a:pPr eaLnBrk="1" hangingPunct="1"/>
            <a:r>
              <a:rPr lang="en-CA" altLang="en-US" smtClean="0">
                <a:solidFill>
                  <a:srgbClr val="C00000"/>
                </a:solidFill>
              </a:rPr>
              <a:t>Protein molecules that help speed up important chemical reactions in the body</a:t>
            </a:r>
          </a:p>
          <a:p>
            <a:pPr eaLnBrk="1" hangingPunct="1"/>
            <a:endParaRPr lang="en-CA" altLang="en-US" smtClean="0"/>
          </a:p>
        </p:txBody>
      </p:sp>
      <p:pic>
        <p:nvPicPr>
          <p:cNvPr id="18435" name="Picture 3" descr="Enzyme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997200"/>
            <a:ext cx="59023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CA" altLang="en-US" smtClean="0"/>
              <a:t>Digestion in 1.5 min</a:t>
            </a:r>
          </a:p>
        </p:txBody>
      </p:sp>
      <p:sp>
        <p:nvSpPr>
          <p:cNvPr id="55298" name="Content Placeholder 2"/>
          <p:cNvSpPr>
            <a:spLocks noGrp="1"/>
          </p:cNvSpPr>
          <p:nvPr>
            <p:ph idx="1"/>
          </p:nvPr>
        </p:nvSpPr>
        <p:spPr/>
        <p:txBody>
          <a:bodyPr/>
          <a:lstStyle/>
          <a:p>
            <a:r>
              <a:rPr lang="en-CA" altLang="en-US" smtClean="0">
                <a:hlinkClick r:id="rId2"/>
              </a:rPr>
              <a:t>http://www.youtube.com/watch?v=b20VRR9C37Q</a:t>
            </a:r>
            <a:endParaRPr lang="en-CA" altLang="en-US" smtClean="0"/>
          </a:p>
          <a:p>
            <a:endParaRPr lang="en-CA"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CA" altLang="en-US" smtClean="0"/>
              <a:t>Bozeman</a:t>
            </a:r>
          </a:p>
        </p:txBody>
      </p:sp>
      <p:sp>
        <p:nvSpPr>
          <p:cNvPr id="56322" name="Content Placeholder 2"/>
          <p:cNvSpPr>
            <a:spLocks noGrp="1"/>
          </p:cNvSpPr>
          <p:nvPr>
            <p:ph idx="1"/>
          </p:nvPr>
        </p:nvSpPr>
        <p:spPr/>
        <p:txBody>
          <a:bodyPr/>
          <a:lstStyle/>
          <a:p>
            <a:r>
              <a:rPr lang="en-CA" altLang="en-US" smtClean="0">
                <a:hlinkClick r:id="rId2"/>
              </a:rPr>
              <a:t>http://www.youtube.com/watch?v=nM5kMSjBrmw</a:t>
            </a:r>
            <a:endParaRPr lang="en-CA" altLang="en-US" smtClean="0"/>
          </a:p>
          <a:p>
            <a:endParaRPr lang="en-CA"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sz="4000" smtClean="0"/>
              <a:t>Substances involved in digestion</a:t>
            </a:r>
            <a:endParaRPr lang="en-CA" altLang="en-US" sz="4000" smtClean="0"/>
          </a:p>
        </p:txBody>
      </p:sp>
      <p:graphicFrame>
        <p:nvGraphicFramePr>
          <p:cNvPr id="4" name="Content Placeholder 3"/>
          <p:cNvGraphicFramePr>
            <a:graphicFrameLocks noGrp="1"/>
          </p:cNvGraphicFramePr>
          <p:nvPr>
            <p:ph idx="1"/>
          </p:nvPr>
        </p:nvGraphicFramePr>
        <p:xfrm>
          <a:off x="357188" y="1357313"/>
          <a:ext cx="8429625" cy="2216150"/>
        </p:xfrm>
        <a:graphic>
          <a:graphicData uri="http://schemas.openxmlformats.org/drawingml/2006/table">
            <a:tbl>
              <a:tblPr/>
              <a:tblGrid>
                <a:gridCol w="1735511"/>
                <a:gridCol w="2341563"/>
                <a:gridCol w="4352551"/>
              </a:tblGrid>
              <a:tr h="752977">
                <a:tc>
                  <a:txBody>
                    <a:bodyPr/>
                    <a:lstStyle/>
                    <a:p>
                      <a:pPr marL="0" marR="0">
                        <a:spcBef>
                          <a:spcPts val="0"/>
                        </a:spcBef>
                        <a:spcAft>
                          <a:spcPts val="0"/>
                        </a:spcAft>
                      </a:pPr>
                      <a:r>
                        <a:rPr lang="en-US" sz="2400" dirty="0">
                          <a:latin typeface="Arial Black"/>
                          <a:ea typeface="SimSun"/>
                        </a:rPr>
                        <a:t>Organ</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latin typeface="Arial Black"/>
                          <a:ea typeface="SimSun"/>
                        </a:rPr>
                        <a:t>Enzymes and hormones </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Black"/>
                          <a:ea typeface="SimSun"/>
                        </a:rPr>
                        <a:t>Function</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3173">
                <a:tc>
                  <a:txBody>
                    <a:bodyPr/>
                    <a:lstStyle/>
                    <a:p>
                      <a:pPr marL="0" marR="0">
                        <a:spcBef>
                          <a:spcPts val="0"/>
                        </a:spcBef>
                        <a:spcAft>
                          <a:spcPts val="0"/>
                        </a:spcAft>
                      </a:pPr>
                      <a:r>
                        <a:rPr lang="en-US" sz="2400">
                          <a:latin typeface="Arial Black"/>
                          <a:ea typeface="SimSun"/>
                        </a:rPr>
                        <a:t>mouth, salivary glands</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Black"/>
                          <a:ea typeface="SimSun"/>
                        </a:rPr>
                        <a:t>Salivary amylase</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Black"/>
                          <a:ea typeface="SimSun"/>
                        </a:rPr>
                        <a:t>Initiates the breakdown of polysaccharides to simple carbohydrates and </a:t>
                      </a:r>
                      <a:r>
                        <a:rPr lang="en-US" sz="2400" dirty="0" err="1">
                          <a:latin typeface="Arial Black"/>
                          <a:ea typeface="SimSun"/>
                        </a:rPr>
                        <a:t>dissacharides</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sz="4000" smtClean="0"/>
              <a:t>Substances involved in digestion</a:t>
            </a:r>
            <a:endParaRPr lang="en-CA" altLang="en-US" sz="4000" smtClean="0"/>
          </a:p>
        </p:txBody>
      </p:sp>
      <p:graphicFrame>
        <p:nvGraphicFramePr>
          <p:cNvPr id="4" name="Content Placeholder 3"/>
          <p:cNvGraphicFramePr>
            <a:graphicFrameLocks noGrp="1"/>
          </p:cNvGraphicFramePr>
          <p:nvPr>
            <p:ph idx="1"/>
          </p:nvPr>
        </p:nvGraphicFramePr>
        <p:xfrm>
          <a:off x="357188" y="1214438"/>
          <a:ext cx="8429625" cy="5486400"/>
        </p:xfrm>
        <a:graphic>
          <a:graphicData uri="http://schemas.openxmlformats.org/drawingml/2006/table">
            <a:tbl>
              <a:tblPr/>
              <a:tblGrid>
                <a:gridCol w="1735511"/>
                <a:gridCol w="2341563"/>
                <a:gridCol w="4352551"/>
              </a:tblGrid>
              <a:tr h="5486400">
                <a:tc>
                  <a:txBody>
                    <a:bodyPr/>
                    <a:lstStyle/>
                    <a:p>
                      <a:pPr marL="0" marR="0">
                        <a:spcBef>
                          <a:spcPts val="0"/>
                        </a:spcBef>
                        <a:spcAft>
                          <a:spcPts val="0"/>
                        </a:spcAft>
                      </a:pPr>
                      <a:r>
                        <a:rPr lang="en-US" sz="2400" dirty="0">
                          <a:latin typeface="Arial Black"/>
                          <a:ea typeface="SimSun"/>
                        </a:rPr>
                        <a:t>stomach</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err="1">
                          <a:latin typeface="Arial Black"/>
                          <a:ea typeface="SimSun"/>
                        </a:rPr>
                        <a:t>Gastrin</a:t>
                      </a:r>
                      <a:r>
                        <a:rPr lang="en-US" sz="2400" dirty="0">
                          <a:latin typeface="Arial Black"/>
                          <a:ea typeface="SimSun"/>
                        </a:rPr>
                        <a:t> [h]</a:t>
                      </a:r>
                      <a:endParaRPr lang="en-CA" sz="2400" dirty="0">
                        <a:latin typeface="Times New Roman"/>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r>
                        <a:rPr lang="en-US" sz="2400" dirty="0" err="1" smtClean="0">
                          <a:latin typeface="Arial Black"/>
                          <a:ea typeface="SimSun"/>
                        </a:rPr>
                        <a:t>HCl</a:t>
                      </a:r>
                      <a:endParaRPr lang="en-CA" sz="2400" dirty="0">
                        <a:latin typeface="Times New Roman"/>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r>
                        <a:rPr lang="en-US" sz="2400" dirty="0" err="1" smtClean="0">
                          <a:latin typeface="Arial Black"/>
                          <a:ea typeface="SimSun"/>
                        </a:rPr>
                        <a:t>Pepsinogen</a:t>
                      </a:r>
                      <a:r>
                        <a:rPr lang="en-US" sz="2400" dirty="0" smtClean="0">
                          <a:latin typeface="Arial Black"/>
                          <a:ea typeface="SimSun"/>
                        </a:rPr>
                        <a:t>   </a:t>
                      </a:r>
                      <a:r>
                        <a:rPr lang="en-US" sz="2400" dirty="0">
                          <a:latin typeface="Arial Black"/>
                          <a:ea typeface="SimSun"/>
                        </a:rPr>
                        <a:t>[h]</a:t>
                      </a:r>
                      <a:endParaRPr lang="en-CA" sz="2400" dirty="0">
                        <a:latin typeface="Times New Roman"/>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r>
                        <a:rPr lang="en-US" sz="2400" dirty="0" smtClean="0">
                          <a:latin typeface="Arial Black"/>
                          <a:ea typeface="SimSun"/>
                        </a:rPr>
                        <a:t>mucus</a:t>
                      </a:r>
                      <a:endParaRPr lang="en-CA" sz="2400" dirty="0">
                        <a:latin typeface="Times New Roman"/>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endParaRPr lang="en-US" sz="2400" dirty="0" smtClean="0">
                        <a:latin typeface="Arial Black"/>
                        <a:ea typeface="SimSun"/>
                      </a:endParaRPr>
                    </a:p>
                    <a:p>
                      <a:pPr marL="0" marR="0">
                        <a:spcBef>
                          <a:spcPts val="0"/>
                        </a:spcBef>
                        <a:spcAft>
                          <a:spcPts val="0"/>
                        </a:spcAft>
                      </a:pPr>
                      <a:r>
                        <a:rPr lang="en-US" sz="2400" dirty="0" smtClean="0">
                          <a:latin typeface="Arial Black"/>
                          <a:ea typeface="SimSun"/>
                        </a:rPr>
                        <a:t>rennin</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Black"/>
                          <a:ea typeface="SimSun"/>
                        </a:rPr>
                        <a:t>Stimulates production of gastric </a:t>
                      </a:r>
                      <a:r>
                        <a:rPr lang="en-US" sz="2400" dirty="0" smtClean="0">
                          <a:latin typeface="Arial Black"/>
                          <a:ea typeface="SimSun"/>
                        </a:rPr>
                        <a:t>juices</a:t>
                      </a:r>
                    </a:p>
                    <a:p>
                      <a:pPr marL="0" marR="0">
                        <a:spcBef>
                          <a:spcPts val="0"/>
                        </a:spcBef>
                        <a:spcAft>
                          <a:spcPts val="0"/>
                        </a:spcAft>
                      </a:pPr>
                      <a:endParaRPr lang="en-CA" sz="2400" dirty="0">
                        <a:latin typeface="Times New Roman"/>
                        <a:ea typeface="SimSun"/>
                      </a:endParaRPr>
                    </a:p>
                    <a:p>
                      <a:pPr marL="0" marR="0">
                        <a:spcBef>
                          <a:spcPts val="0"/>
                        </a:spcBef>
                        <a:spcAft>
                          <a:spcPts val="0"/>
                        </a:spcAft>
                      </a:pPr>
                      <a:r>
                        <a:rPr lang="en-US" sz="2400" dirty="0">
                          <a:latin typeface="Arial Black"/>
                          <a:ea typeface="SimSun"/>
                        </a:rPr>
                        <a:t>Converts </a:t>
                      </a:r>
                      <a:r>
                        <a:rPr lang="en-US" sz="2400" dirty="0" err="1">
                          <a:latin typeface="Arial Black"/>
                          <a:ea typeface="SimSun"/>
                        </a:rPr>
                        <a:t>pepsinogen</a:t>
                      </a:r>
                      <a:r>
                        <a:rPr lang="en-US" sz="2400" dirty="0">
                          <a:latin typeface="Arial Black"/>
                          <a:ea typeface="SimSun"/>
                        </a:rPr>
                        <a:t> to pepsin; kills </a:t>
                      </a:r>
                      <a:r>
                        <a:rPr lang="en-US" sz="2400" dirty="0" smtClean="0">
                          <a:latin typeface="Arial Black"/>
                          <a:ea typeface="SimSun"/>
                        </a:rPr>
                        <a:t>microbes</a:t>
                      </a:r>
                    </a:p>
                    <a:p>
                      <a:pPr marL="0" marR="0">
                        <a:spcBef>
                          <a:spcPts val="0"/>
                        </a:spcBef>
                        <a:spcAft>
                          <a:spcPts val="0"/>
                        </a:spcAft>
                      </a:pPr>
                      <a:endParaRPr lang="en-CA" sz="2400" dirty="0">
                        <a:latin typeface="Times New Roman"/>
                        <a:ea typeface="SimSun"/>
                      </a:endParaRPr>
                    </a:p>
                    <a:p>
                      <a:pPr marL="0" marR="0">
                        <a:spcBef>
                          <a:spcPts val="0"/>
                        </a:spcBef>
                        <a:spcAft>
                          <a:spcPts val="0"/>
                        </a:spcAft>
                      </a:pPr>
                      <a:r>
                        <a:rPr lang="en-US" sz="2400" dirty="0">
                          <a:latin typeface="Arial Black"/>
                          <a:ea typeface="SimSun"/>
                        </a:rPr>
                        <a:t>When converted to pepsin, initiates the digestion of </a:t>
                      </a:r>
                      <a:r>
                        <a:rPr lang="en-US" sz="2400" dirty="0" smtClean="0">
                          <a:latin typeface="Arial Black"/>
                          <a:ea typeface="SimSun"/>
                        </a:rPr>
                        <a:t>proteins</a:t>
                      </a:r>
                    </a:p>
                    <a:p>
                      <a:pPr marL="0" marR="0">
                        <a:spcBef>
                          <a:spcPts val="0"/>
                        </a:spcBef>
                        <a:spcAft>
                          <a:spcPts val="0"/>
                        </a:spcAft>
                      </a:pPr>
                      <a:endParaRPr lang="en-CA" sz="2400" dirty="0">
                        <a:latin typeface="Times New Roman"/>
                        <a:ea typeface="SimSun"/>
                      </a:endParaRPr>
                    </a:p>
                    <a:p>
                      <a:pPr marL="0" marR="0">
                        <a:spcBef>
                          <a:spcPts val="0"/>
                        </a:spcBef>
                        <a:spcAft>
                          <a:spcPts val="0"/>
                        </a:spcAft>
                      </a:pPr>
                      <a:r>
                        <a:rPr lang="en-US" sz="2400" dirty="0">
                          <a:latin typeface="Arial Black"/>
                          <a:ea typeface="SimSun"/>
                        </a:rPr>
                        <a:t>Protects the stomach from pepsin and </a:t>
                      </a:r>
                      <a:r>
                        <a:rPr lang="en-US" sz="2400" dirty="0" err="1" smtClean="0">
                          <a:latin typeface="Arial Black"/>
                          <a:ea typeface="SimSun"/>
                        </a:rPr>
                        <a:t>HCl</a:t>
                      </a:r>
                      <a:endParaRPr lang="en-US" sz="2400" dirty="0" smtClean="0">
                        <a:latin typeface="Arial Black"/>
                        <a:ea typeface="SimSun"/>
                      </a:endParaRPr>
                    </a:p>
                    <a:p>
                      <a:pPr marL="0" marR="0">
                        <a:spcBef>
                          <a:spcPts val="0"/>
                        </a:spcBef>
                        <a:spcAft>
                          <a:spcPts val="0"/>
                        </a:spcAft>
                      </a:pPr>
                      <a:endParaRPr lang="en-CA" sz="2400" dirty="0">
                        <a:latin typeface="Times New Roman"/>
                        <a:ea typeface="SimSun"/>
                      </a:endParaRPr>
                    </a:p>
                    <a:p>
                      <a:pPr marL="0" marR="0">
                        <a:spcBef>
                          <a:spcPts val="0"/>
                        </a:spcBef>
                        <a:spcAft>
                          <a:spcPts val="0"/>
                        </a:spcAft>
                      </a:pPr>
                      <a:r>
                        <a:rPr lang="en-US" sz="2400" dirty="0">
                          <a:latin typeface="Arial Black"/>
                          <a:ea typeface="SimSun"/>
                        </a:rPr>
                        <a:t>Coagulates proteins in milk (children only)</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en-US" sz="4000" smtClean="0"/>
              <a:t>Substances involved in digestion</a:t>
            </a:r>
            <a:endParaRPr lang="en-CA" altLang="en-US" sz="4000" smtClean="0"/>
          </a:p>
        </p:txBody>
      </p:sp>
      <p:graphicFrame>
        <p:nvGraphicFramePr>
          <p:cNvPr id="6" name="Content Placeholder 5"/>
          <p:cNvGraphicFramePr>
            <a:graphicFrameLocks noGrp="1"/>
          </p:cNvGraphicFramePr>
          <p:nvPr>
            <p:ph idx="1"/>
          </p:nvPr>
        </p:nvGraphicFramePr>
        <p:xfrm>
          <a:off x="285750" y="1214438"/>
          <a:ext cx="8572500" cy="5357812"/>
        </p:xfrm>
        <a:graphic>
          <a:graphicData uri="http://schemas.openxmlformats.org/drawingml/2006/table">
            <a:tbl>
              <a:tblPr/>
              <a:tblGrid>
                <a:gridCol w="1571624"/>
                <a:gridCol w="2574552"/>
                <a:gridCol w="4426324"/>
              </a:tblGrid>
              <a:tr h="5357812">
                <a:tc>
                  <a:txBody>
                    <a:bodyPr/>
                    <a:lstStyle/>
                    <a:p>
                      <a:pPr marL="0" marR="0">
                        <a:spcBef>
                          <a:spcPts val="0"/>
                        </a:spcBef>
                        <a:spcAft>
                          <a:spcPts val="0"/>
                        </a:spcAft>
                      </a:pPr>
                      <a:r>
                        <a:rPr lang="en-US" sz="2000" dirty="0">
                          <a:latin typeface="Arial Black"/>
                          <a:ea typeface="SimSun"/>
                        </a:rPr>
                        <a:t>pancreas, small intestine</a:t>
                      </a:r>
                      <a:endParaRPr lang="en-CA" sz="20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err="1">
                          <a:latin typeface="Arial Black"/>
                          <a:ea typeface="SimSun"/>
                        </a:rPr>
                        <a:t>Enterogasterone</a:t>
                      </a:r>
                      <a:r>
                        <a:rPr lang="en-US" sz="2000" dirty="0">
                          <a:latin typeface="Arial Black"/>
                          <a:ea typeface="SimSun"/>
                        </a:rPr>
                        <a:t> [h</a:t>
                      </a:r>
                      <a:r>
                        <a:rPr lang="en-US" sz="2000" dirty="0" smtClean="0">
                          <a:latin typeface="Arial Black"/>
                          <a:ea typeface="SimSun"/>
                        </a:rPr>
                        <a:t>]</a:t>
                      </a:r>
                    </a:p>
                    <a:p>
                      <a:pPr marL="0" marR="0">
                        <a:spcBef>
                          <a:spcPts val="0"/>
                        </a:spcBef>
                        <a:spcAft>
                          <a:spcPts val="0"/>
                        </a:spcAft>
                      </a:pPr>
                      <a:endParaRPr lang="en-CA" sz="2000" dirty="0" smtClean="0">
                        <a:latin typeface="Times New Roman"/>
                        <a:ea typeface="SimSun"/>
                      </a:endParaRPr>
                    </a:p>
                    <a:p>
                      <a:pPr marL="0" marR="0">
                        <a:spcBef>
                          <a:spcPts val="0"/>
                        </a:spcBef>
                        <a:spcAft>
                          <a:spcPts val="0"/>
                        </a:spcAft>
                      </a:pPr>
                      <a:endParaRPr lang="en-CA" sz="2000" dirty="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r>
                        <a:rPr lang="en-US" sz="2000" dirty="0" smtClean="0">
                          <a:latin typeface="Arial Black"/>
                          <a:ea typeface="SimSun"/>
                        </a:rPr>
                        <a:t>Bicarbonate ion (HCO</a:t>
                      </a:r>
                      <a:r>
                        <a:rPr lang="en-US" sz="2000" baseline="-25000" dirty="0" smtClean="0">
                          <a:latin typeface="Arial Black"/>
                          <a:ea typeface="SimSun"/>
                        </a:rPr>
                        <a:t>3</a:t>
                      </a:r>
                      <a:r>
                        <a:rPr lang="en-US" sz="2000" baseline="30000" dirty="0" smtClean="0">
                          <a:latin typeface="Arial Black"/>
                          <a:ea typeface="SimSun"/>
                        </a:rPr>
                        <a:t> -</a:t>
                      </a:r>
                      <a:r>
                        <a:rPr lang="en-US" sz="2000" dirty="0" smtClean="0">
                          <a:latin typeface="Arial Black"/>
                          <a:ea typeface="SimSun"/>
                        </a:rPr>
                        <a:t>) </a:t>
                      </a:r>
                      <a:endParaRPr lang="en-CA" sz="2000" dirty="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r>
                        <a:rPr lang="en-US" sz="2000" dirty="0" err="1" smtClean="0">
                          <a:latin typeface="Arial Black"/>
                          <a:ea typeface="SimSun"/>
                        </a:rPr>
                        <a:t>Trypsinogen</a:t>
                      </a:r>
                      <a:endParaRPr lang="en-CA" sz="2000" dirty="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r>
                        <a:rPr lang="en-US" sz="2000" dirty="0" err="1" smtClean="0">
                          <a:latin typeface="Arial Black"/>
                          <a:ea typeface="SimSun"/>
                        </a:rPr>
                        <a:t>Prosecretin</a:t>
                      </a:r>
                      <a:r>
                        <a:rPr lang="en-US" sz="2000" dirty="0" smtClean="0">
                          <a:latin typeface="Arial Black"/>
                          <a:ea typeface="SimSun"/>
                        </a:rPr>
                        <a:t> </a:t>
                      </a:r>
                      <a:endParaRPr lang="en-CA" sz="2000" dirty="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Arial Black"/>
                          <a:ea typeface="SimSun"/>
                        </a:rPr>
                        <a:t>Provides negative feedback to slow down peristaltic movements allowing time for fat </a:t>
                      </a:r>
                      <a:r>
                        <a:rPr lang="en-US" sz="2000" dirty="0" smtClean="0">
                          <a:latin typeface="Arial Black"/>
                          <a:ea typeface="SimSun"/>
                        </a:rPr>
                        <a:t>digestion</a:t>
                      </a:r>
                    </a:p>
                    <a:p>
                      <a:pPr marL="0" marR="0">
                        <a:spcBef>
                          <a:spcPts val="0"/>
                        </a:spcBef>
                        <a:spcAft>
                          <a:spcPts val="0"/>
                        </a:spcAft>
                      </a:pPr>
                      <a:endParaRPr lang="en-CA" sz="2000" dirty="0">
                        <a:latin typeface="Times New Roman"/>
                        <a:ea typeface="SimSun"/>
                      </a:endParaRPr>
                    </a:p>
                    <a:p>
                      <a:pPr marL="0" marR="0">
                        <a:spcBef>
                          <a:spcPts val="0"/>
                        </a:spcBef>
                        <a:spcAft>
                          <a:spcPts val="0"/>
                        </a:spcAft>
                      </a:pPr>
                      <a:r>
                        <a:rPr lang="en-US" sz="2000" dirty="0">
                          <a:latin typeface="Arial Black"/>
                          <a:ea typeface="SimSun"/>
                        </a:rPr>
                        <a:t>Neutralize </a:t>
                      </a:r>
                      <a:r>
                        <a:rPr lang="en-US" sz="2000" dirty="0" err="1">
                          <a:latin typeface="Arial Black"/>
                          <a:ea typeface="SimSun"/>
                        </a:rPr>
                        <a:t>HCl</a:t>
                      </a:r>
                      <a:r>
                        <a:rPr lang="en-US" sz="2000" dirty="0">
                          <a:latin typeface="Arial Black"/>
                          <a:ea typeface="SimSun"/>
                        </a:rPr>
                        <a:t> from the stomach</a:t>
                      </a:r>
                      <a:endParaRPr lang="en-CA" sz="2000" dirty="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r>
                        <a:rPr lang="en-US" sz="2000" dirty="0" smtClean="0">
                          <a:latin typeface="Arial Black"/>
                          <a:ea typeface="SimSun"/>
                        </a:rPr>
                        <a:t>When </a:t>
                      </a:r>
                      <a:r>
                        <a:rPr lang="en-US" sz="2000" dirty="0">
                          <a:latin typeface="Arial Black"/>
                          <a:ea typeface="SimSun"/>
                        </a:rPr>
                        <a:t>activated to </a:t>
                      </a:r>
                      <a:r>
                        <a:rPr lang="en-US" sz="2000" dirty="0" err="1">
                          <a:latin typeface="Arial Black"/>
                          <a:ea typeface="SimSun"/>
                        </a:rPr>
                        <a:t>trypsin</a:t>
                      </a:r>
                      <a:r>
                        <a:rPr lang="en-US" sz="2000" dirty="0">
                          <a:latin typeface="Arial Black"/>
                          <a:ea typeface="SimSun"/>
                        </a:rPr>
                        <a:t> (by </a:t>
                      </a:r>
                      <a:r>
                        <a:rPr lang="en-US" sz="2000" dirty="0" err="1">
                          <a:latin typeface="Arial Black"/>
                          <a:ea typeface="SimSun"/>
                        </a:rPr>
                        <a:t>enterokinase</a:t>
                      </a:r>
                      <a:r>
                        <a:rPr lang="en-US" sz="2000" dirty="0">
                          <a:latin typeface="Arial Black"/>
                          <a:ea typeface="SimSun"/>
                        </a:rPr>
                        <a:t>), converts long chain peptides into short chain peptides (protein) </a:t>
                      </a:r>
                      <a:endParaRPr lang="en-US" sz="2000" dirty="0" smtClean="0">
                        <a:latin typeface="Arial Black"/>
                        <a:ea typeface="SimSun"/>
                      </a:endParaRPr>
                    </a:p>
                    <a:p>
                      <a:pPr marL="0" marR="0">
                        <a:spcBef>
                          <a:spcPts val="0"/>
                        </a:spcBef>
                        <a:spcAft>
                          <a:spcPts val="0"/>
                        </a:spcAft>
                      </a:pPr>
                      <a:endParaRPr lang="en-CA" sz="2000" dirty="0">
                        <a:latin typeface="Times New Roman"/>
                        <a:ea typeface="SimSun"/>
                      </a:endParaRPr>
                    </a:p>
                    <a:p>
                      <a:pPr marL="0" marR="0">
                        <a:spcBef>
                          <a:spcPts val="0"/>
                        </a:spcBef>
                        <a:spcAft>
                          <a:spcPts val="0"/>
                        </a:spcAft>
                      </a:pPr>
                      <a:r>
                        <a:rPr lang="en-US" sz="2000" dirty="0">
                          <a:latin typeface="Arial Black"/>
                          <a:ea typeface="SimSun"/>
                        </a:rPr>
                        <a:t>When </a:t>
                      </a:r>
                      <a:r>
                        <a:rPr lang="en-US" sz="2000" dirty="0" smtClean="0">
                          <a:latin typeface="Arial Black"/>
                          <a:ea typeface="SimSun"/>
                        </a:rPr>
                        <a:t>activated </a:t>
                      </a:r>
                      <a:r>
                        <a:rPr lang="en-US" sz="2000" dirty="0">
                          <a:latin typeface="Arial Black"/>
                          <a:ea typeface="SimSun"/>
                        </a:rPr>
                        <a:t>to </a:t>
                      </a:r>
                      <a:r>
                        <a:rPr lang="en-US" sz="2000" dirty="0" err="1">
                          <a:latin typeface="Arial Black"/>
                          <a:ea typeface="SimSun"/>
                        </a:rPr>
                        <a:t>secretin</a:t>
                      </a:r>
                      <a:r>
                        <a:rPr lang="en-US" sz="2000" dirty="0">
                          <a:latin typeface="Arial Black"/>
                          <a:ea typeface="SimSun"/>
                        </a:rPr>
                        <a:t> promotes release of (</a:t>
                      </a:r>
                      <a:r>
                        <a:rPr lang="en-US" sz="2000" dirty="0" smtClean="0">
                          <a:latin typeface="Arial Black"/>
                          <a:ea typeface="SimSun"/>
                        </a:rPr>
                        <a:t>HCO</a:t>
                      </a:r>
                      <a:r>
                        <a:rPr lang="en-US" sz="2000" baseline="-25000" dirty="0" smtClean="0">
                          <a:latin typeface="Arial Black"/>
                          <a:ea typeface="SimSun"/>
                        </a:rPr>
                        <a:t>3</a:t>
                      </a:r>
                      <a:r>
                        <a:rPr lang="en-US" sz="2000" baseline="30000" dirty="0" smtClean="0">
                          <a:latin typeface="Arial Black"/>
                          <a:ea typeface="SimSun"/>
                        </a:rPr>
                        <a:t> </a:t>
                      </a:r>
                      <a:r>
                        <a:rPr lang="en-US" sz="2000" baseline="30000" dirty="0">
                          <a:latin typeface="Arial Black"/>
                          <a:ea typeface="SimSun"/>
                        </a:rPr>
                        <a:t>-</a:t>
                      </a:r>
                      <a:r>
                        <a:rPr lang="en-US" sz="2000" dirty="0">
                          <a:latin typeface="Arial Black"/>
                          <a:ea typeface="SimSun"/>
                        </a:rPr>
                        <a:t>) from </a:t>
                      </a:r>
                      <a:r>
                        <a:rPr lang="en-US" sz="2000" dirty="0" smtClean="0">
                          <a:latin typeface="Arial Black"/>
                          <a:ea typeface="SimSun"/>
                        </a:rPr>
                        <a:t>pancreas</a:t>
                      </a:r>
                      <a:endParaRPr lang="en-CA" sz="20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sz="4000" smtClean="0"/>
              <a:t>Substances involved in digestion</a:t>
            </a:r>
            <a:endParaRPr lang="en-CA" altLang="en-US" sz="4000" smtClean="0"/>
          </a:p>
        </p:txBody>
      </p:sp>
      <p:graphicFrame>
        <p:nvGraphicFramePr>
          <p:cNvPr id="6" name="Content Placeholder 5"/>
          <p:cNvGraphicFramePr>
            <a:graphicFrameLocks noGrp="1"/>
          </p:cNvGraphicFramePr>
          <p:nvPr>
            <p:ph idx="1"/>
          </p:nvPr>
        </p:nvGraphicFramePr>
        <p:xfrm>
          <a:off x="285750" y="1214438"/>
          <a:ext cx="8572500" cy="5357812"/>
        </p:xfrm>
        <a:graphic>
          <a:graphicData uri="http://schemas.openxmlformats.org/drawingml/2006/table">
            <a:tbl>
              <a:tblPr/>
              <a:tblGrid>
                <a:gridCol w="1571624"/>
                <a:gridCol w="2574552"/>
                <a:gridCol w="4426324"/>
              </a:tblGrid>
              <a:tr h="5357812">
                <a:tc>
                  <a:txBody>
                    <a:bodyPr/>
                    <a:lstStyle/>
                    <a:p>
                      <a:pPr marL="0" marR="0">
                        <a:spcBef>
                          <a:spcPts val="0"/>
                        </a:spcBef>
                        <a:spcAft>
                          <a:spcPts val="0"/>
                        </a:spcAft>
                      </a:pPr>
                      <a:r>
                        <a:rPr lang="en-US" sz="2000" dirty="0">
                          <a:latin typeface="Arial Black"/>
                          <a:ea typeface="SimSun"/>
                        </a:rPr>
                        <a:t>pancreas, small intestine</a:t>
                      </a:r>
                      <a:endParaRPr lang="en-CA" sz="20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latin typeface="Arial Black"/>
                          <a:ea typeface="SimSun"/>
                        </a:rPr>
                        <a:t>Lipase</a:t>
                      </a:r>
                      <a:endParaRPr lang="en-CA" sz="2000" dirty="0" smtClean="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r>
                        <a:rPr lang="en-US" sz="2000" dirty="0" err="1" smtClean="0">
                          <a:latin typeface="Arial Black"/>
                          <a:ea typeface="SimSun"/>
                        </a:rPr>
                        <a:t>Erepsin</a:t>
                      </a:r>
                      <a:endParaRPr lang="en-CA" sz="2000" dirty="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r>
                        <a:rPr lang="en-US" sz="2000" dirty="0" err="1" smtClean="0">
                          <a:latin typeface="Arial Black"/>
                          <a:ea typeface="SimSun"/>
                        </a:rPr>
                        <a:t>Disaccharidases</a:t>
                      </a:r>
                      <a:r>
                        <a:rPr lang="en-US" sz="2000" dirty="0" smtClean="0">
                          <a:latin typeface="Arial Black"/>
                          <a:ea typeface="SimSun"/>
                        </a:rPr>
                        <a:t> </a:t>
                      </a:r>
                      <a:r>
                        <a:rPr lang="en-US" sz="2000" dirty="0">
                          <a:latin typeface="Arial Black"/>
                          <a:ea typeface="SimSun"/>
                        </a:rPr>
                        <a:t>(</a:t>
                      </a:r>
                      <a:r>
                        <a:rPr lang="en-US" sz="2000" dirty="0" err="1">
                          <a:latin typeface="Arial Black"/>
                          <a:ea typeface="SimSun"/>
                        </a:rPr>
                        <a:t>eg</a:t>
                      </a:r>
                      <a:r>
                        <a:rPr lang="en-US" sz="2000" dirty="0">
                          <a:latin typeface="Arial Black"/>
                          <a:ea typeface="SimSun"/>
                        </a:rPr>
                        <a:t>. maltase) pancreatic amylase </a:t>
                      </a:r>
                      <a:endParaRPr lang="en-CA" sz="2000" dirty="0">
                        <a:latin typeface="Times New Roman"/>
                        <a:ea typeface="SimSun"/>
                      </a:endParaRPr>
                    </a:p>
                    <a:p>
                      <a:pPr marL="0" marR="0">
                        <a:spcBef>
                          <a:spcPts val="0"/>
                        </a:spcBef>
                        <a:spcAft>
                          <a:spcPts val="0"/>
                        </a:spcAft>
                      </a:pPr>
                      <a:r>
                        <a:rPr lang="en-US" sz="2000" dirty="0">
                          <a:latin typeface="Arial Black"/>
                          <a:ea typeface="SimSun"/>
                        </a:rPr>
                        <a:t> </a:t>
                      </a:r>
                      <a:endParaRPr lang="en-CA" sz="2000" dirty="0">
                        <a:latin typeface="Times New Roman"/>
                        <a:ea typeface="SimSun"/>
                      </a:endParaRPr>
                    </a:p>
                    <a:p>
                      <a:pPr marL="0" marR="0">
                        <a:spcBef>
                          <a:spcPts val="0"/>
                        </a:spcBef>
                        <a:spcAft>
                          <a:spcPts val="0"/>
                        </a:spcAft>
                      </a:pPr>
                      <a:r>
                        <a:rPr lang="en-US" sz="2000" dirty="0" err="1">
                          <a:latin typeface="Arial Black"/>
                          <a:ea typeface="SimSun"/>
                        </a:rPr>
                        <a:t>Cholecystokinin</a:t>
                      </a:r>
                      <a:r>
                        <a:rPr lang="en-US" sz="2000" dirty="0">
                          <a:latin typeface="Arial Black"/>
                          <a:ea typeface="SimSun"/>
                        </a:rPr>
                        <a:t> [h</a:t>
                      </a:r>
                      <a:r>
                        <a:rPr lang="en-US" sz="2000" dirty="0" smtClean="0">
                          <a:latin typeface="Arial Black"/>
                          <a:ea typeface="SimSun"/>
                        </a:rPr>
                        <a:t>] (CCK)</a:t>
                      </a:r>
                      <a:endParaRPr lang="en-CA" sz="20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latin typeface="Arial Black"/>
                          <a:ea typeface="SimSun"/>
                        </a:rPr>
                        <a:t>Breaks </a:t>
                      </a:r>
                      <a:r>
                        <a:rPr lang="en-US" sz="2000" dirty="0">
                          <a:latin typeface="Arial Black"/>
                          <a:ea typeface="SimSun"/>
                        </a:rPr>
                        <a:t>down fats to glycerol and fatty </a:t>
                      </a:r>
                      <a:r>
                        <a:rPr lang="en-US" sz="2000" dirty="0" smtClean="0">
                          <a:latin typeface="Arial Black"/>
                          <a:ea typeface="SimSun"/>
                        </a:rPr>
                        <a:t>acids</a:t>
                      </a:r>
                    </a:p>
                    <a:p>
                      <a:pPr marL="0" marR="0">
                        <a:spcBef>
                          <a:spcPts val="0"/>
                        </a:spcBef>
                        <a:spcAft>
                          <a:spcPts val="0"/>
                        </a:spcAft>
                      </a:pPr>
                      <a:endParaRPr lang="en-CA" sz="2000" dirty="0">
                        <a:latin typeface="Times New Roman"/>
                        <a:ea typeface="SimSun"/>
                      </a:endParaRPr>
                    </a:p>
                    <a:p>
                      <a:pPr marL="0" marR="0">
                        <a:spcBef>
                          <a:spcPts val="0"/>
                        </a:spcBef>
                        <a:spcAft>
                          <a:spcPts val="0"/>
                        </a:spcAft>
                      </a:pPr>
                      <a:r>
                        <a:rPr lang="en-US" sz="2000" dirty="0">
                          <a:latin typeface="Arial Black"/>
                          <a:ea typeface="SimSun"/>
                        </a:rPr>
                        <a:t>Completes the breakdown of proteins into </a:t>
                      </a:r>
                      <a:r>
                        <a:rPr lang="en-US" sz="2000" dirty="0" smtClean="0">
                          <a:latin typeface="Arial Black"/>
                          <a:ea typeface="SimSun"/>
                        </a:rPr>
                        <a:t>amino acids </a:t>
                      </a:r>
                    </a:p>
                    <a:p>
                      <a:pPr marL="0" marR="0">
                        <a:spcBef>
                          <a:spcPts val="0"/>
                        </a:spcBef>
                        <a:spcAft>
                          <a:spcPts val="0"/>
                        </a:spcAft>
                      </a:pPr>
                      <a:endParaRPr lang="en-CA" sz="2000" dirty="0">
                        <a:latin typeface="Times New Roman"/>
                        <a:ea typeface="SimSun"/>
                      </a:endParaRPr>
                    </a:p>
                    <a:p>
                      <a:pPr marL="0" marR="0">
                        <a:spcBef>
                          <a:spcPts val="0"/>
                        </a:spcBef>
                        <a:spcAft>
                          <a:spcPts val="0"/>
                        </a:spcAft>
                      </a:pPr>
                      <a:r>
                        <a:rPr lang="en-US" sz="2000" dirty="0">
                          <a:latin typeface="Arial Black"/>
                          <a:ea typeface="SimSun"/>
                        </a:rPr>
                        <a:t>Breakdown disaccharides into </a:t>
                      </a:r>
                      <a:r>
                        <a:rPr lang="en-US" sz="2000" dirty="0" err="1">
                          <a:latin typeface="Arial Black"/>
                          <a:ea typeface="SimSun"/>
                        </a:rPr>
                        <a:t>monosaccharides</a:t>
                      </a:r>
                      <a:r>
                        <a:rPr lang="en-US" sz="2000" dirty="0">
                          <a:latin typeface="Arial Black"/>
                          <a:ea typeface="SimSun"/>
                        </a:rPr>
                        <a:t> (sugars)</a:t>
                      </a:r>
                      <a:endParaRPr lang="en-CA" sz="2000" dirty="0">
                        <a:latin typeface="Times New Roman"/>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endParaRPr lang="en-US" sz="2000" dirty="0" smtClean="0">
                        <a:latin typeface="Arial Black"/>
                        <a:ea typeface="SimSun"/>
                      </a:endParaRPr>
                    </a:p>
                    <a:p>
                      <a:pPr marL="0" marR="0">
                        <a:spcBef>
                          <a:spcPts val="0"/>
                        </a:spcBef>
                        <a:spcAft>
                          <a:spcPts val="0"/>
                        </a:spcAft>
                      </a:pPr>
                      <a:r>
                        <a:rPr lang="en-US" sz="2000" dirty="0" smtClean="0">
                          <a:latin typeface="Arial Black"/>
                          <a:ea typeface="SimSun"/>
                        </a:rPr>
                        <a:t>Promotes </a:t>
                      </a:r>
                      <a:r>
                        <a:rPr lang="en-US" sz="2000" dirty="0">
                          <a:latin typeface="Arial Black"/>
                          <a:ea typeface="SimSun"/>
                        </a:rPr>
                        <a:t>release of bile. </a:t>
                      </a:r>
                      <a:endParaRPr lang="en-CA" sz="20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z="4000" smtClean="0"/>
              <a:t>Substances involved in digestion</a:t>
            </a:r>
            <a:endParaRPr lang="en-CA" altLang="en-US" sz="4000" smtClean="0"/>
          </a:p>
        </p:txBody>
      </p:sp>
      <p:graphicFrame>
        <p:nvGraphicFramePr>
          <p:cNvPr id="5" name="Content Placeholder 4"/>
          <p:cNvGraphicFramePr>
            <a:graphicFrameLocks noGrp="1"/>
          </p:cNvGraphicFramePr>
          <p:nvPr>
            <p:ph idx="1"/>
          </p:nvPr>
        </p:nvGraphicFramePr>
        <p:xfrm>
          <a:off x="357188" y="1357313"/>
          <a:ext cx="8572500" cy="4857750"/>
        </p:xfrm>
        <a:graphic>
          <a:graphicData uri="http://schemas.openxmlformats.org/drawingml/2006/table">
            <a:tbl>
              <a:tblPr/>
              <a:tblGrid>
                <a:gridCol w="1764927"/>
                <a:gridCol w="2381249"/>
                <a:gridCol w="4426324"/>
              </a:tblGrid>
              <a:tr h="1062633">
                <a:tc>
                  <a:txBody>
                    <a:bodyPr/>
                    <a:lstStyle/>
                    <a:p>
                      <a:pPr marL="0" marR="0">
                        <a:spcBef>
                          <a:spcPts val="0"/>
                        </a:spcBef>
                        <a:spcAft>
                          <a:spcPts val="0"/>
                        </a:spcAft>
                      </a:pPr>
                      <a:r>
                        <a:rPr lang="en-US" sz="2400">
                          <a:latin typeface="Arial Black"/>
                          <a:ea typeface="SimSun"/>
                        </a:rPr>
                        <a:t>liver</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latin typeface="Arial Black"/>
                          <a:ea typeface="SimSun"/>
                        </a:rPr>
                        <a:t>Bile</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latin typeface="Arial Black"/>
                          <a:ea typeface="SimSun"/>
                        </a:rPr>
                        <a:t>Emulsifies fat</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633">
                <a:tc>
                  <a:txBody>
                    <a:bodyPr/>
                    <a:lstStyle/>
                    <a:p>
                      <a:pPr marL="0" marR="0">
                        <a:spcBef>
                          <a:spcPts val="0"/>
                        </a:spcBef>
                        <a:spcAft>
                          <a:spcPts val="0"/>
                        </a:spcAft>
                      </a:pPr>
                      <a:r>
                        <a:rPr lang="en-US" sz="2400">
                          <a:latin typeface="Arial Black"/>
                          <a:ea typeface="SimSun"/>
                        </a:rPr>
                        <a:t>gall bladder</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dirty="0">
                        <a:latin typeface="Arial Black"/>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latin typeface="Arial Black"/>
                          <a:ea typeface="SimSun"/>
                        </a:rPr>
                        <a:t>Stores concentrated bile from the liver</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484">
                <a:tc>
                  <a:txBody>
                    <a:bodyPr/>
                    <a:lstStyle/>
                    <a:p>
                      <a:pPr marL="0" marR="0">
                        <a:spcBef>
                          <a:spcPts val="0"/>
                        </a:spcBef>
                        <a:spcAft>
                          <a:spcPts val="0"/>
                        </a:spcAft>
                      </a:pPr>
                      <a:r>
                        <a:rPr lang="en-US" sz="2400">
                          <a:latin typeface="Arial Black"/>
                          <a:ea typeface="SimSun"/>
                        </a:rPr>
                        <a:t>large intestine</a:t>
                      </a:r>
                      <a:endParaRPr lang="en-CA" sz="24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Black"/>
                          <a:ea typeface="SimSun"/>
                        </a:rPr>
                        <a:t>Mucus</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Black"/>
                          <a:ea typeface="SimSun"/>
                        </a:rPr>
                        <a:t>Helps movement of food; stores wastes; absorbs water; produces vitamin K and B</a:t>
                      </a:r>
                      <a:r>
                        <a:rPr lang="en-US" sz="2400" baseline="-25000" dirty="0">
                          <a:latin typeface="Arial Black"/>
                          <a:ea typeface="SimSun"/>
                        </a:rPr>
                        <a:t>12</a:t>
                      </a:r>
                      <a:r>
                        <a:rPr lang="en-US" sz="2400" dirty="0">
                          <a:latin typeface="Arial Black"/>
                          <a:ea typeface="SimSun"/>
                        </a:rPr>
                        <a:t> by bacteria</a:t>
                      </a:r>
                      <a:endParaRPr lang="en-CA" sz="24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Enzyme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500438"/>
            <a:ext cx="48641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4"/>
          <p:cNvSpPr>
            <a:spLocks noChangeArrowheads="1"/>
          </p:cNvSpPr>
          <p:nvPr/>
        </p:nvSpPr>
        <p:spPr bwMode="auto">
          <a:xfrm>
            <a:off x="468313" y="288925"/>
            <a:ext cx="286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pPr>
            <a:r>
              <a:rPr lang="en-US" altLang="en-US" b="1">
                <a:solidFill>
                  <a:schemeClr val="folHlink"/>
                </a:solidFill>
              </a:rPr>
              <a:t>Digestive enzymes</a:t>
            </a:r>
          </a:p>
        </p:txBody>
      </p:sp>
      <p:sp>
        <p:nvSpPr>
          <p:cNvPr id="19459" name="Rectangle 5"/>
          <p:cNvSpPr>
            <a:spLocks noChangeArrowheads="1"/>
          </p:cNvSpPr>
          <p:nvPr/>
        </p:nvSpPr>
        <p:spPr bwMode="auto">
          <a:xfrm>
            <a:off x="827088" y="1087438"/>
            <a:ext cx="792638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a:t>Enzyme function is regulated by two factors, temperature and pH. All enzymes have their optimal ranges for each.</a:t>
            </a:r>
            <a:endParaRPr lang="en-CA" altLang="en-US"/>
          </a:p>
          <a:p>
            <a:pPr eaLnBrk="1" hangingPunct="1"/>
            <a:r>
              <a:rPr lang="en-US" altLang="en-US"/>
              <a:t>Most human enzyme work best at 37 </a:t>
            </a:r>
            <a:r>
              <a:rPr lang="en-US" altLang="en-US" baseline="30000"/>
              <a:t>o</a:t>
            </a:r>
            <a:r>
              <a:rPr lang="en-US" altLang="en-US"/>
              <a:t>C and drops when over heated, because the enzyme will denature.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468313" y="288925"/>
            <a:ext cx="286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pPr>
            <a:r>
              <a:rPr lang="en-US" altLang="en-US" b="1">
                <a:solidFill>
                  <a:schemeClr val="folHlink"/>
                </a:solidFill>
              </a:rPr>
              <a:t>Digestive enzymes</a:t>
            </a:r>
          </a:p>
        </p:txBody>
      </p:sp>
      <p:sp>
        <p:nvSpPr>
          <p:cNvPr id="20482" name="Text Box 3"/>
          <p:cNvSpPr txBox="1">
            <a:spLocks noChangeArrowheads="1"/>
          </p:cNvSpPr>
          <p:nvPr/>
        </p:nvSpPr>
        <p:spPr bwMode="auto">
          <a:xfrm>
            <a:off x="539750" y="1144588"/>
            <a:ext cx="79200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The diagram outlines three enzymes and their pH ranges for function. </a:t>
            </a:r>
            <a:r>
              <a:rPr lang="en-US" altLang="en-US" sz="1800" b="1"/>
              <a:t>Pepsin</a:t>
            </a:r>
            <a:r>
              <a:rPr lang="en-US" altLang="en-US" sz="1800"/>
              <a:t> is the first (blue), </a:t>
            </a:r>
            <a:r>
              <a:rPr lang="en-US" altLang="en-US" sz="1800" b="1"/>
              <a:t>amylase</a:t>
            </a:r>
            <a:r>
              <a:rPr lang="en-US" altLang="en-US" sz="1800"/>
              <a:t> is second (grey) and </a:t>
            </a:r>
            <a:r>
              <a:rPr lang="en-US" altLang="en-US" sz="1800" b="1"/>
              <a:t>trypsin</a:t>
            </a:r>
            <a:r>
              <a:rPr lang="en-US" altLang="en-US" sz="1800"/>
              <a:t> is in green. This may also tell you where each is found in the digestive tract.</a:t>
            </a:r>
            <a:endParaRPr lang="en-CA" altLang="en-US" sz="1800"/>
          </a:p>
        </p:txBody>
      </p:sp>
      <p:pic>
        <p:nvPicPr>
          <p:cNvPr id="20483" name="Picture 4" descr="enzymes"/>
          <p:cNvPicPr>
            <a:picLocks noChangeAspect="1" noChangeArrowheads="1"/>
          </p:cNvPicPr>
          <p:nvPr/>
        </p:nvPicPr>
        <p:blipFill>
          <a:blip r:embed="rId2">
            <a:extLst>
              <a:ext uri="{28A0092B-C50C-407E-A947-70E740481C1C}">
                <a14:useLocalDpi xmlns:a14="http://schemas.microsoft.com/office/drawing/2010/main" val="0"/>
              </a:ext>
            </a:extLst>
          </a:blip>
          <a:srcRect b="56894"/>
          <a:stretch>
            <a:fillRect/>
          </a:stretch>
        </p:blipFill>
        <p:spPr bwMode="auto">
          <a:xfrm>
            <a:off x="36513" y="2205038"/>
            <a:ext cx="4103687"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enzymes"/>
          <p:cNvPicPr>
            <a:picLocks noChangeAspect="1" noChangeArrowheads="1"/>
          </p:cNvPicPr>
          <p:nvPr/>
        </p:nvPicPr>
        <p:blipFill>
          <a:blip r:embed="rId2">
            <a:extLst>
              <a:ext uri="{28A0092B-C50C-407E-A947-70E740481C1C}">
                <a14:useLocalDpi xmlns:a14="http://schemas.microsoft.com/office/drawing/2010/main" val="0"/>
              </a:ext>
            </a:extLst>
          </a:blip>
          <a:srcRect t="44536" b="1035"/>
          <a:stretch>
            <a:fillRect/>
          </a:stretch>
        </p:blipFill>
        <p:spPr bwMode="auto">
          <a:xfrm>
            <a:off x="4140200" y="2133600"/>
            <a:ext cx="43132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CA" altLang="en-US" smtClean="0"/>
              <a:t>Mouth</a:t>
            </a:r>
          </a:p>
        </p:txBody>
      </p:sp>
      <p:sp>
        <p:nvSpPr>
          <p:cNvPr id="21506" name="Content Placeholder 2"/>
          <p:cNvSpPr>
            <a:spLocks noGrp="1"/>
          </p:cNvSpPr>
          <p:nvPr>
            <p:ph idx="1"/>
          </p:nvPr>
        </p:nvSpPr>
        <p:spPr/>
        <p:txBody>
          <a:bodyPr/>
          <a:lstStyle/>
          <a:p>
            <a:pPr eaLnBrk="1" hangingPunct="1"/>
            <a:r>
              <a:rPr lang="en-US" altLang="en-US" b="1" smtClean="0"/>
              <a:t>Mechanical</a:t>
            </a:r>
            <a:r>
              <a:rPr lang="en-US" altLang="en-US" smtClean="0"/>
              <a:t> ingestion of food (teeth) </a:t>
            </a:r>
          </a:p>
          <a:p>
            <a:pPr lvl="1" eaLnBrk="1" hangingPunct="1"/>
            <a:r>
              <a:rPr lang="en-US" altLang="en-US" smtClean="0">
                <a:ea typeface="Arial" panose="020B0604020202020204" pitchFamily="34" charset="0"/>
              </a:rPr>
              <a:t>Incisors are used for cutting</a:t>
            </a:r>
            <a:endParaRPr lang="en-CA" altLang="en-US" smtClean="0">
              <a:ea typeface="Arial" panose="020B0604020202020204" pitchFamily="34" charset="0"/>
            </a:endParaRPr>
          </a:p>
          <a:p>
            <a:pPr lvl="1" eaLnBrk="1" hangingPunct="1"/>
            <a:r>
              <a:rPr lang="en-US" altLang="en-US" smtClean="0">
                <a:ea typeface="Arial" panose="020B0604020202020204" pitchFamily="34" charset="0"/>
              </a:rPr>
              <a:t>Canines are used for tearing</a:t>
            </a:r>
            <a:endParaRPr lang="en-CA" altLang="en-US" smtClean="0">
              <a:ea typeface="Arial" panose="020B0604020202020204" pitchFamily="34" charset="0"/>
            </a:endParaRPr>
          </a:p>
          <a:p>
            <a:pPr lvl="1" eaLnBrk="1" hangingPunct="1"/>
            <a:r>
              <a:rPr lang="en-US" altLang="en-US" smtClean="0">
                <a:ea typeface="Arial" panose="020B0604020202020204" pitchFamily="34" charset="0"/>
              </a:rPr>
              <a:t>Premolars are used for grinding </a:t>
            </a:r>
            <a:endParaRPr lang="en-CA" altLang="en-US" smtClean="0">
              <a:ea typeface="Arial" panose="020B0604020202020204" pitchFamily="34" charset="0"/>
            </a:endParaRPr>
          </a:p>
          <a:p>
            <a:pPr lvl="1" eaLnBrk="1" hangingPunct="1"/>
            <a:r>
              <a:rPr lang="en-US" altLang="en-US" smtClean="0">
                <a:ea typeface="Arial" panose="020B0604020202020204" pitchFamily="34" charset="0"/>
              </a:rPr>
              <a:t>Molars are used for crushing food.</a:t>
            </a:r>
          </a:p>
          <a:p>
            <a:pPr lvl="1" eaLnBrk="1" hangingPunct="1">
              <a:buFontTx/>
              <a:buNone/>
            </a:pPr>
            <a:endParaRPr lang="en-CA" altLang="en-US" smtClean="0">
              <a:ea typeface="Arial" panose="020B0604020202020204" pitchFamily="34" charset="0"/>
            </a:endParaRPr>
          </a:p>
          <a:p>
            <a:pPr eaLnBrk="1" hangingPunct="1"/>
            <a:r>
              <a:rPr lang="en-US" altLang="en-US" smtClean="0"/>
              <a:t>Breaking into smaller pieces increases surface area</a:t>
            </a:r>
          </a:p>
          <a:p>
            <a:pPr eaLnBrk="1" hangingPunct="1"/>
            <a:r>
              <a:rPr lang="en-US" altLang="en-US" smtClean="0"/>
              <a:t>Organism’s diet can be assessed based on type of dentition present. </a:t>
            </a:r>
            <a:endParaRPr lang="en-CA" altLang="en-US" smtClean="0"/>
          </a:p>
          <a:p>
            <a:pPr eaLnBrk="1" hangingPunct="1">
              <a:buFontTx/>
              <a:buNone/>
            </a:pPr>
            <a:endParaRPr lang="en-US" altLang="en-US" b="1"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CA" altLang="en-US" smtClean="0"/>
              <a:t>Mouth</a:t>
            </a:r>
          </a:p>
        </p:txBody>
      </p:sp>
      <p:sp>
        <p:nvSpPr>
          <p:cNvPr id="22530" name="Content Placeholder 2"/>
          <p:cNvSpPr>
            <a:spLocks noGrp="1"/>
          </p:cNvSpPr>
          <p:nvPr>
            <p:ph idx="1"/>
          </p:nvPr>
        </p:nvSpPr>
        <p:spPr>
          <a:xfrm>
            <a:off x="457200" y="1268413"/>
            <a:ext cx="8686800" cy="4857750"/>
          </a:xfrm>
        </p:spPr>
        <p:txBody>
          <a:bodyPr/>
          <a:lstStyle/>
          <a:p>
            <a:pPr eaLnBrk="1" hangingPunct="1"/>
            <a:r>
              <a:rPr lang="en-US" altLang="en-US" b="1" smtClean="0"/>
              <a:t>Chemical</a:t>
            </a:r>
            <a:r>
              <a:rPr lang="en-US" altLang="en-US" smtClean="0"/>
              <a:t> digestion of starch begins (saliva)</a:t>
            </a:r>
            <a:endParaRPr lang="en-CA" altLang="en-US" smtClean="0"/>
          </a:p>
          <a:p>
            <a:pPr eaLnBrk="1" hangingPunct="1"/>
            <a:r>
              <a:rPr lang="en-US" altLang="en-US" smtClean="0"/>
              <a:t>The saliva:</a:t>
            </a:r>
            <a:endParaRPr lang="en-CA" altLang="en-US" smtClean="0"/>
          </a:p>
          <a:p>
            <a:pPr lvl="1" eaLnBrk="1" hangingPunct="1"/>
            <a:r>
              <a:rPr lang="en-US" altLang="en-US" smtClean="0">
                <a:ea typeface="Arial" panose="020B0604020202020204" pitchFamily="34" charset="0"/>
              </a:rPr>
              <a:t>contains </a:t>
            </a:r>
            <a:r>
              <a:rPr lang="en-US" altLang="en-US" b="1" u="sng" smtClean="0">
                <a:ea typeface="Arial" panose="020B0604020202020204" pitchFamily="34" charset="0"/>
              </a:rPr>
              <a:t>amylase</a:t>
            </a:r>
            <a:r>
              <a:rPr lang="en-US" altLang="en-US" smtClean="0">
                <a:ea typeface="Arial" panose="020B0604020202020204" pitchFamily="34" charset="0"/>
              </a:rPr>
              <a:t> enzymes that initiates carbohydrate breakdown (starch into simple sugars)</a:t>
            </a:r>
            <a:endParaRPr lang="en-CA" altLang="en-US" smtClean="0">
              <a:ea typeface="Arial" panose="020B0604020202020204" pitchFamily="34" charset="0"/>
            </a:endParaRPr>
          </a:p>
          <a:p>
            <a:pPr lvl="1" eaLnBrk="1" hangingPunct="1"/>
            <a:r>
              <a:rPr lang="en-US" altLang="en-US" smtClean="0">
                <a:ea typeface="Arial" panose="020B0604020202020204" pitchFamily="34" charset="0"/>
              </a:rPr>
              <a:t>Lubricates the food passage;</a:t>
            </a:r>
            <a:endParaRPr lang="en-CA" altLang="en-US" smtClean="0">
              <a:ea typeface="Arial" panose="020B0604020202020204" pitchFamily="34" charset="0"/>
            </a:endParaRPr>
          </a:p>
          <a:p>
            <a:pPr lvl="1" eaLnBrk="1" hangingPunct="1"/>
            <a:r>
              <a:rPr lang="en-US" altLang="en-US" smtClean="0">
                <a:ea typeface="Arial" panose="020B0604020202020204" pitchFamily="34" charset="0"/>
              </a:rPr>
              <a:t>Dissolves food particles;</a:t>
            </a:r>
            <a:endParaRPr lang="en-CA" altLang="en-US" smtClean="0">
              <a:ea typeface="Arial" panose="020B0604020202020204" pitchFamily="34" charset="0"/>
            </a:endParaRPr>
          </a:p>
          <a:p>
            <a:pPr lvl="1" eaLnBrk="1" hangingPunct="1"/>
            <a:r>
              <a:rPr lang="en-US" altLang="en-US" smtClean="0">
                <a:ea typeface="Arial" panose="020B0604020202020204" pitchFamily="34" charset="0"/>
              </a:rPr>
              <a:t>Activates the taste buds.</a:t>
            </a:r>
          </a:p>
          <a:p>
            <a:pPr eaLnBrk="1" hangingPunct="1"/>
            <a:r>
              <a:rPr lang="en-US" altLang="en-US" smtClean="0"/>
              <a:t>Bolus of food and saliva is created and then swallowed (voluntary response) </a:t>
            </a:r>
            <a:endParaRPr lang="en-CA"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altLang="en-US" smtClean="0"/>
              <a:t>Esophagus</a:t>
            </a:r>
          </a:p>
        </p:txBody>
      </p:sp>
      <p:sp>
        <p:nvSpPr>
          <p:cNvPr id="23554" name="Content Placeholder 2"/>
          <p:cNvSpPr>
            <a:spLocks noGrp="1"/>
          </p:cNvSpPr>
          <p:nvPr>
            <p:ph idx="1"/>
          </p:nvPr>
        </p:nvSpPr>
        <p:spPr/>
        <p:txBody>
          <a:bodyPr/>
          <a:lstStyle/>
          <a:p>
            <a:pPr eaLnBrk="1" hangingPunct="1"/>
            <a:r>
              <a:rPr lang="en-US" altLang="en-US" smtClean="0"/>
              <a:t>A hollow muscular tube.  </a:t>
            </a:r>
          </a:p>
          <a:p>
            <a:pPr eaLnBrk="1" hangingPunct="1"/>
            <a:r>
              <a:rPr lang="en-US" altLang="en-US" smtClean="0"/>
              <a:t>The bolus of food moves through the esophagus by </a:t>
            </a:r>
            <a:r>
              <a:rPr lang="en-US" altLang="en-US" b="1" smtClean="0"/>
              <a:t>peristalsis</a:t>
            </a:r>
            <a:r>
              <a:rPr lang="en-US" altLang="en-US" smtClean="0"/>
              <a:t>. </a:t>
            </a:r>
          </a:p>
          <a:p>
            <a:pPr eaLnBrk="1" hangingPunct="1"/>
            <a:r>
              <a:rPr lang="en-US" altLang="en-US" smtClean="0"/>
              <a:t>Peristalsis allows food to be moved </a:t>
            </a:r>
            <a:r>
              <a:rPr lang="en-US" altLang="en-US" u="sng" smtClean="0"/>
              <a:t>involuntarily</a:t>
            </a:r>
            <a:r>
              <a:rPr lang="en-US" altLang="en-US" smtClean="0"/>
              <a:t>. Involuntary movement continues until egestion occurs. </a:t>
            </a:r>
          </a:p>
          <a:p>
            <a:pPr eaLnBrk="1" hangingPunct="1"/>
            <a:r>
              <a:rPr lang="en-US" altLang="en-US" smtClean="0"/>
              <a:t>Epiglottis prevents food from "going down the wrong way" (into trachea or windpipe)</a:t>
            </a:r>
            <a:endParaRPr lang="en-CA"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1800" b="0" i="0" u="none" strike="noStrike" cap="none" normalizeH="0" baseline="0" smtClean="0">
            <a:ln>
              <a:noFill/>
            </a:ln>
            <a:solidFill>
              <a:schemeClr val="tx1"/>
            </a:solidFill>
            <a:effectLst/>
            <a:latin typeface="Comic Sans MS" pitchFamily="66"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1800" b="0" i="0" u="none" strike="noStrike" cap="none" normalizeH="0" baseline="0" smtClean="0">
            <a:ln>
              <a:noFill/>
            </a:ln>
            <a:solidFill>
              <a:schemeClr val="tx1"/>
            </a:solidFill>
            <a:effectLst/>
            <a:latin typeface="Comic Sans MS" pitchFamily="66"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F6C859F0E51B4E8CAAC9448BB9A517" ma:contentTypeVersion="" ma:contentTypeDescription="Create a new document." ma:contentTypeScope="" ma:versionID="14ca894cf831fb6a29792b95be7d80da">
  <xsd:schema xmlns:xsd="http://www.w3.org/2001/XMLSchema" xmlns:xs="http://www.w3.org/2001/XMLSchema" xmlns:p="http://schemas.microsoft.com/office/2006/metadata/properties" targetNamespace="http://schemas.microsoft.com/office/2006/metadata/properties" ma:root="true" ma:fieldsID="9b938d1d0e22567bcc0762bf699773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A4F673-EDC7-4009-909C-E33FB4CC7ACA}">
  <ds:schemaRefs>
    <ds:schemaRef ds:uri="http://schemas.microsoft.com/sharepoint/v3/contenttype/forms"/>
  </ds:schemaRefs>
</ds:datastoreItem>
</file>

<file path=customXml/itemProps2.xml><?xml version="1.0" encoding="utf-8"?>
<ds:datastoreItem xmlns:ds="http://schemas.openxmlformats.org/officeDocument/2006/customXml" ds:itemID="{BA55BE5A-39F5-41DA-9D1E-4AE2B2656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66C799A-2F1C-4490-B92F-4FCAA08AF408}">
  <ds:schemaRefs>
    <ds:schemaRef ds:uri="http://schemas.microsoft.com/office/2006/metadata/longProperties"/>
  </ds:schemaRefs>
</ds:datastoreItem>
</file>

<file path=customXml/itemProps4.xml><?xml version="1.0" encoding="utf-8"?>
<ds:datastoreItem xmlns:ds="http://schemas.openxmlformats.org/officeDocument/2006/customXml" ds:itemID="{512FD35D-A1EF-4A1B-B42E-6FDD515A1F6C}">
  <ds:schemaRef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362</TotalTime>
  <Words>1565</Words>
  <Application>Microsoft Office PowerPoint</Application>
  <PresentationFormat>On-screen Show (4:3)</PresentationFormat>
  <Paragraphs>242</Paragraphs>
  <Slides>46</Slides>
  <Notes>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Comic Sans MS</vt:lpstr>
      <vt:lpstr>MS PGothic</vt:lpstr>
      <vt:lpstr>Arial</vt:lpstr>
      <vt:lpstr>Calibri</vt:lpstr>
      <vt:lpstr>Arial Black</vt:lpstr>
      <vt:lpstr>SimSun</vt:lpstr>
      <vt:lpstr>Times New Roman</vt:lpstr>
      <vt:lpstr>Default Design</vt:lpstr>
      <vt:lpstr>PowerPoint Presentation</vt:lpstr>
      <vt:lpstr>PowerPoint Presentation</vt:lpstr>
      <vt:lpstr>Four Components of Digestion</vt:lpstr>
      <vt:lpstr>Enzymes</vt:lpstr>
      <vt:lpstr>PowerPoint Presentation</vt:lpstr>
      <vt:lpstr>PowerPoint Presentation</vt:lpstr>
      <vt:lpstr>Mouth</vt:lpstr>
      <vt:lpstr>Mouth</vt:lpstr>
      <vt:lpstr>Esophagus</vt:lpstr>
      <vt:lpstr>Peristalsis Animation</vt:lpstr>
      <vt:lpstr>PowerPoint Presentation</vt:lpstr>
      <vt:lpstr>PowerPoint Presentation</vt:lpstr>
      <vt:lpstr>Stomach</vt:lpstr>
      <vt:lpstr>PowerPoint Presentation</vt:lpstr>
      <vt:lpstr>PowerPoint Presentation</vt:lpstr>
      <vt:lpstr>Stomach</vt:lpstr>
      <vt:lpstr>PowerPoint Presentation</vt:lpstr>
      <vt:lpstr>PowerPoint Presentation</vt:lpstr>
      <vt:lpstr>Stomach</vt:lpstr>
      <vt:lpstr>PowerPoint Presentation</vt:lpstr>
      <vt:lpstr>PowerPoint Presentation</vt:lpstr>
      <vt:lpstr>PowerPoint Presentation</vt:lpstr>
      <vt:lpstr>PowerPoint Presentation</vt:lpstr>
      <vt:lpstr>Villi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Gall Bladder</vt:lpstr>
      <vt:lpstr>PowerPoint Presentation</vt:lpstr>
      <vt:lpstr>Functions of Large Intestine</vt:lpstr>
      <vt:lpstr>PowerPoint Presentation</vt:lpstr>
      <vt:lpstr>PowerPoint Presentation</vt:lpstr>
      <vt:lpstr>Timelines</vt:lpstr>
      <vt:lpstr>Digestion in 1.5 min</vt:lpstr>
      <vt:lpstr>Bozeman</vt:lpstr>
      <vt:lpstr>Substances involved in digestion</vt:lpstr>
      <vt:lpstr>Substances involved in digestion</vt:lpstr>
      <vt:lpstr>Substances involved in digestion</vt:lpstr>
      <vt:lpstr>Substances involved in digestion</vt:lpstr>
      <vt:lpstr>Substances involved in digestion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Penner</dc:creator>
  <cp:lastModifiedBy>Richard Ochran</cp:lastModifiedBy>
  <cp:revision>43</cp:revision>
  <dcterms:created xsi:type="dcterms:W3CDTF">2007-11-19T21:52:33Z</dcterms:created>
  <dcterms:modified xsi:type="dcterms:W3CDTF">2014-12-23T03:55:48Z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Ms. Thomas - Heart Lake SS</vt:lpwstr>
  </property>
  <property fmtid="{D5CDD505-2E9C-101B-9397-08002B2CF9AE}" pid="3" name="display_urn:schemas-microsoft-com:office:office#Author">
    <vt:lpwstr>Ms. Thomas - Heart Lake SS</vt:lpwstr>
  </property>
</Properties>
</file>